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1.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colors4.xml" ContentType="application/vnd.openxmlformats-officedocument.drawingml.diagramColors+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quickStyle4.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4.xml" ContentType="application/vnd.ms-office.drawingml.diagramDrawing+xml"/>
  <Override PartName="/ppt/diagrams/colors2.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3" r:id="rId4"/>
    <p:sldId id="264" r:id="rId5"/>
    <p:sldId id="258" r:id="rId6"/>
    <p:sldId id="265" r:id="rId7"/>
    <p:sldId id="266" r:id="rId8"/>
    <p:sldId id="267" r:id="rId9"/>
    <p:sldId id="268" r:id="rId10"/>
    <p:sldId id="261" r:id="rId11"/>
    <p:sldId id="270" r:id="rId12"/>
    <p:sldId id="271" r:id="rId13"/>
    <p:sldId id="272" r:id="rId14"/>
    <p:sldId id="274" r:id="rId15"/>
    <p:sldId id="275" r:id="rId16"/>
    <p:sldId id="260"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23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78826" autoAdjust="0"/>
  </p:normalViewPr>
  <p:slideViewPr>
    <p:cSldViewPr snapToGrid="0">
      <p:cViewPr varScale="1">
        <p:scale>
          <a:sx n="66" d="100"/>
          <a:sy n="66" d="100"/>
        </p:scale>
        <p:origin x="107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5.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4.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CF22E4-3323-450E-B78C-2337FAA54FAF}"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D9215275-41A2-4F54-A05C-C4CED5F95397}">
      <dgm:prSet/>
      <dgm:spPr>
        <a:solidFill>
          <a:schemeClr val="accent1"/>
        </a:solidFill>
      </dgm:spPr>
      <dgm:t>
        <a:bodyPr/>
        <a:lstStyle/>
        <a:p>
          <a:r>
            <a:rPr lang="en-US" b="1"/>
            <a:t>Passenger Service</a:t>
          </a:r>
          <a:endParaRPr lang="en-US"/>
        </a:p>
      </dgm:t>
    </dgm:pt>
    <dgm:pt modelId="{26E4E97F-18D9-4657-8AB0-169ACEEB8B83}" type="parTrans" cxnId="{6971388E-D1EB-4712-94DD-267584C550BC}">
      <dgm:prSet/>
      <dgm:spPr/>
      <dgm:t>
        <a:bodyPr/>
        <a:lstStyle/>
        <a:p>
          <a:endParaRPr lang="en-US"/>
        </a:p>
      </dgm:t>
    </dgm:pt>
    <dgm:pt modelId="{11CEEC39-131F-4963-A286-09E656550C78}" type="sibTrans" cxnId="{6971388E-D1EB-4712-94DD-267584C550BC}">
      <dgm:prSet/>
      <dgm:spPr/>
      <dgm:t>
        <a:bodyPr/>
        <a:lstStyle/>
        <a:p>
          <a:endParaRPr lang="en-US"/>
        </a:p>
      </dgm:t>
    </dgm:pt>
    <dgm:pt modelId="{4C5AF210-F3A9-4EA4-A974-51F5E3E8CB8D}">
      <dgm:prSet/>
      <dgm:spPr>
        <a:solidFill>
          <a:schemeClr val="lt1">
            <a:hueOff val="0"/>
            <a:satOff val="0"/>
            <a:lumOff val="0"/>
          </a:schemeClr>
        </a:solidFill>
        <a:ln>
          <a:solidFill>
            <a:schemeClr val="tx2"/>
          </a:solidFill>
        </a:ln>
      </dgm:spPr>
      <dgm:t>
        <a:bodyPr/>
        <a:lstStyle/>
        <a:p>
          <a:r>
            <a:rPr lang="en-US" dirty="0"/>
            <a:t>74.3 million passengers</a:t>
          </a:r>
        </a:p>
      </dgm:t>
    </dgm:pt>
    <dgm:pt modelId="{47960B85-2D93-409B-88FF-D1A785F4BC79}" type="parTrans" cxnId="{7E487A6F-EB5C-4968-8CA7-8EC07BAB1608}">
      <dgm:prSet/>
      <dgm:spPr/>
      <dgm:t>
        <a:bodyPr/>
        <a:lstStyle/>
        <a:p>
          <a:endParaRPr lang="en-US"/>
        </a:p>
      </dgm:t>
    </dgm:pt>
    <dgm:pt modelId="{B8CDB517-9BB8-4C4E-91A5-1EAE35689545}" type="sibTrans" cxnId="{7E487A6F-EB5C-4968-8CA7-8EC07BAB1608}">
      <dgm:prSet/>
      <dgm:spPr/>
      <dgm:t>
        <a:bodyPr/>
        <a:lstStyle/>
        <a:p>
          <a:endParaRPr lang="en-US"/>
        </a:p>
      </dgm:t>
    </dgm:pt>
    <dgm:pt modelId="{A6565CA1-A58A-4FF2-8861-2B365B68AE2A}">
      <dgm:prSet/>
      <dgm:spPr>
        <a:solidFill>
          <a:schemeClr val="lt1">
            <a:hueOff val="0"/>
            <a:satOff val="0"/>
            <a:lumOff val="0"/>
          </a:schemeClr>
        </a:solidFill>
        <a:ln>
          <a:solidFill>
            <a:schemeClr val="tx2"/>
          </a:solidFill>
        </a:ln>
      </dgm:spPr>
      <dgm:t>
        <a:bodyPr/>
        <a:lstStyle/>
        <a:p>
          <a:r>
            <a:rPr lang="en-US" dirty="0"/>
            <a:t>21 commercial airlines </a:t>
          </a:r>
        </a:p>
      </dgm:t>
    </dgm:pt>
    <dgm:pt modelId="{2626A328-BF1F-418F-8DA0-DC0161169551}" type="parTrans" cxnId="{8AA8DB6D-33AA-4B9C-A069-012EB274DC40}">
      <dgm:prSet/>
      <dgm:spPr/>
      <dgm:t>
        <a:bodyPr/>
        <a:lstStyle/>
        <a:p>
          <a:endParaRPr lang="en-US"/>
        </a:p>
      </dgm:t>
    </dgm:pt>
    <dgm:pt modelId="{B2530C16-8377-444B-AC56-3580F4BE4C8C}" type="sibTrans" cxnId="{8AA8DB6D-33AA-4B9C-A069-012EB274DC40}">
      <dgm:prSet/>
      <dgm:spPr/>
      <dgm:t>
        <a:bodyPr/>
        <a:lstStyle/>
        <a:p>
          <a:endParaRPr lang="en-US"/>
        </a:p>
      </dgm:t>
    </dgm:pt>
    <dgm:pt modelId="{4FA6AA3A-027F-43CD-85B6-2BA2583BCCC5}">
      <dgm:prSet/>
      <dgm:spPr>
        <a:solidFill>
          <a:schemeClr val="lt1">
            <a:hueOff val="0"/>
            <a:satOff val="0"/>
            <a:lumOff val="0"/>
          </a:schemeClr>
        </a:solidFill>
        <a:ln>
          <a:solidFill>
            <a:schemeClr val="tx2"/>
          </a:solidFill>
        </a:ln>
      </dgm:spPr>
      <dgm:t>
        <a:bodyPr/>
        <a:lstStyle/>
        <a:p>
          <a:r>
            <a:rPr lang="en-US" dirty="0"/>
            <a:t>17,050 airline jobs </a:t>
          </a:r>
        </a:p>
      </dgm:t>
    </dgm:pt>
    <dgm:pt modelId="{E7459CFA-1AAE-4DD0-A84A-61D87AB57E78}" type="parTrans" cxnId="{10442CCB-48F5-4E3F-92CB-23D033C16CCF}">
      <dgm:prSet/>
      <dgm:spPr/>
      <dgm:t>
        <a:bodyPr/>
        <a:lstStyle/>
        <a:p>
          <a:endParaRPr lang="en-US"/>
        </a:p>
      </dgm:t>
    </dgm:pt>
    <dgm:pt modelId="{DBF9EF07-DA27-4E46-8B53-6EF6555C5782}" type="sibTrans" cxnId="{10442CCB-48F5-4E3F-92CB-23D033C16CCF}">
      <dgm:prSet/>
      <dgm:spPr/>
      <dgm:t>
        <a:bodyPr/>
        <a:lstStyle/>
        <a:p>
          <a:endParaRPr lang="en-US"/>
        </a:p>
      </dgm:t>
    </dgm:pt>
    <dgm:pt modelId="{BCD2B219-796E-4A9D-B784-8B60292632E8}">
      <dgm:prSet/>
      <dgm:spPr>
        <a:solidFill>
          <a:schemeClr val="lt1">
            <a:hueOff val="0"/>
            <a:satOff val="0"/>
            <a:lumOff val="0"/>
          </a:schemeClr>
        </a:solidFill>
        <a:ln>
          <a:solidFill>
            <a:schemeClr val="tx2"/>
          </a:solidFill>
        </a:ln>
      </dgm:spPr>
      <dgm:t>
        <a:bodyPr/>
        <a:lstStyle/>
        <a:p>
          <a:r>
            <a:rPr lang="en-US" dirty="0"/>
            <a:t>$96,888 average annual salaries</a:t>
          </a:r>
        </a:p>
      </dgm:t>
    </dgm:pt>
    <dgm:pt modelId="{00912729-552D-49E9-B4A5-50978B696DA9}" type="parTrans" cxnId="{DB03133D-B2B7-4F63-B6AB-CF04ABD6268C}">
      <dgm:prSet/>
      <dgm:spPr/>
      <dgm:t>
        <a:bodyPr/>
        <a:lstStyle/>
        <a:p>
          <a:endParaRPr lang="en-US"/>
        </a:p>
      </dgm:t>
    </dgm:pt>
    <dgm:pt modelId="{CFEEF6B2-3FD1-4FE3-B474-D316CA009D8F}" type="sibTrans" cxnId="{DB03133D-B2B7-4F63-B6AB-CF04ABD6268C}">
      <dgm:prSet/>
      <dgm:spPr/>
      <dgm:t>
        <a:bodyPr/>
        <a:lstStyle/>
        <a:p>
          <a:endParaRPr lang="en-US"/>
        </a:p>
      </dgm:t>
    </dgm:pt>
    <dgm:pt modelId="{BFABB941-EADB-427E-83A9-DDF4746341ED}">
      <dgm:prSet/>
      <dgm:spPr>
        <a:solidFill>
          <a:schemeClr val="accent1"/>
        </a:solidFill>
      </dgm:spPr>
      <dgm:t>
        <a:bodyPr/>
        <a:lstStyle/>
        <a:p>
          <a:r>
            <a:rPr lang="en-US" b="1"/>
            <a:t>Cargo Service</a:t>
          </a:r>
          <a:endParaRPr lang="en-US"/>
        </a:p>
      </dgm:t>
    </dgm:pt>
    <dgm:pt modelId="{62C0E5A5-F25E-46B0-9117-0B29C60237DF}" type="parTrans" cxnId="{54356B54-B5A2-46E3-A738-1521E34A2DBA}">
      <dgm:prSet/>
      <dgm:spPr/>
      <dgm:t>
        <a:bodyPr/>
        <a:lstStyle/>
        <a:p>
          <a:endParaRPr lang="en-US"/>
        </a:p>
      </dgm:t>
    </dgm:pt>
    <dgm:pt modelId="{7BC87480-6390-41FB-BE59-3953152FA149}" type="sibTrans" cxnId="{54356B54-B5A2-46E3-A738-1521E34A2DBA}">
      <dgm:prSet/>
      <dgm:spPr/>
      <dgm:t>
        <a:bodyPr/>
        <a:lstStyle/>
        <a:p>
          <a:endParaRPr lang="en-US"/>
        </a:p>
      </dgm:t>
    </dgm:pt>
    <dgm:pt modelId="{FA798CC1-64D5-41B6-8A6F-61F834F6A4C5}">
      <dgm:prSet/>
      <dgm:spPr>
        <a:ln>
          <a:solidFill>
            <a:schemeClr val="accent1"/>
          </a:solidFill>
        </a:ln>
      </dgm:spPr>
      <dgm:t>
        <a:bodyPr/>
        <a:lstStyle/>
        <a:p>
          <a:r>
            <a:rPr lang="en-US" dirty="0"/>
            <a:t>440,000 billion tons of cargo moved</a:t>
          </a:r>
        </a:p>
      </dgm:t>
    </dgm:pt>
    <dgm:pt modelId="{E529DA07-2C86-4AC6-965C-15D5C2FEAD8E}" type="parTrans" cxnId="{B827FFAC-96FB-443A-AB95-F8851F043769}">
      <dgm:prSet/>
      <dgm:spPr/>
      <dgm:t>
        <a:bodyPr/>
        <a:lstStyle/>
        <a:p>
          <a:endParaRPr lang="en-US"/>
        </a:p>
      </dgm:t>
    </dgm:pt>
    <dgm:pt modelId="{F3CD93A4-FB85-4521-8BBE-40D3720CB76F}" type="sibTrans" cxnId="{B827FFAC-96FB-443A-AB95-F8851F043769}">
      <dgm:prSet/>
      <dgm:spPr/>
      <dgm:t>
        <a:bodyPr/>
        <a:lstStyle/>
        <a:p>
          <a:endParaRPr lang="en-US"/>
        </a:p>
      </dgm:t>
    </dgm:pt>
    <dgm:pt modelId="{4EC61C39-0395-4707-923D-4C9B48E63CE7}">
      <dgm:prSet/>
      <dgm:spPr>
        <a:ln>
          <a:solidFill>
            <a:schemeClr val="accent1"/>
          </a:solidFill>
        </a:ln>
      </dgm:spPr>
      <dgm:t>
        <a:bodyPr/>
        <a:lstStyle/>
        <a:p>
          <a:r>
            <a:rPr lang="en-US" dirty="0"/>
            <a:t>$67,280 average wages</a:t>
          </a:r>
        </a:p>
      </dgm:t>
    </dgm:pt>
    <dgm:pt modelId="{8CC5C996-E262-4604-B80D-6AE155BED6A1}" type="sibTrans" cxnId="{8681DEAC-034F-4821-A156-741E7EA9CCE4}">
      <dgm:prSet/>
      <dgm:spPr/>
      <dgm:t>
        <a:bodyPr/>
        <a:lstStyle/>
        <a:p>
          <a:endParaRPr lang="en-US"/>
        </a:p>
      </dgm:t>
    </dgm:pt>
    <dgm:pt modelId="{1C375FDA-A77D-4FCE-BDC7-5C889CF504A3}" type="parTrans" cxnId="{8681DEAC-034F-4821-A156-741E7EA9CCE4}">
      <dgm:prSet/>
      <dgm:spPr/>
      <dgm:t>
        <a:bodyPr/>
        <a:lstStyle/>
        <a:p>
          <a:endParaRPr lang="en-US"/>
        </a:p>
      </dgm:t>
    </dgm:pt>
    <dgm:pt modelId="{91902B64-0E6D-4606-8075-CEE9201D4252}" type="pres">
      <dgm:prSet presAssocID="{D4CF22E4-3323-450E-B78C-2337FAA54FAF}" presName="linear" presStyleCnt="0">
        <dgm:presLayoutVars>
          <dgm:dir/>
          <dgm:animLvl val="lvl"/>
          <dgm:resizeHandles val="exact"/>
        </dgm:presLayoutVars>
      </dgm:prSet>
      <dgm:spPr/>
    </dgm:pt>
    <dgm:pt modelId="{0B76F7D7-7F6F-4E95-9262-26EAB60D5D71}" type="pres">
      <dgm:prSet presAssocID="{D9215275-41A2-4F54-A05C-C4CED5F95397}" presName="parentLin" presStyleCnt="0"/>
      <dgm:spPr/>
    </dgm:pt>
    <dgm:pt modelId="{8C027306-A4E0-42B3-B718-F3C1FA1CA8F0}" type="pres">
      <dgm:prSet presAssocID="{D9215275-41A2-4F54-A05C-C4CED5F95397}" presName="parentLeftMargin" presStyleLbl="node1" presStyleIdx="0" presStyleCnt="2"/>
      <dgm:spPr/>
    </dgm:pt>
    <dgm:pt modelId="{C84F8188-39F0-4856-AED2-42C5F1402737}" type="pres">
      <dgm:prSet presAssocID="{D9215275-41A2-4F54-A05C-C4CED5F95397}" presName="parentText" presStyleLbl="node1" presStyleIdx="0" presStyleCnt="2">
        <dgm:presLayoutVars>
          <dgm:chMax val="0"/>
          <dgm:bulletEnabled val="1"/>
        </dgm:presLayoutVars>
      </dgm:prSet>
      <dgm:spPr/>
    </dgm:pt>
    <dgm:pt modelId="{D8861341-8188-4F32-ACCD-92FF9B154EFC}" type="pres">
      <dgm:prSet presAssocID="{D9215275-41A2-4F54-A05C-C4CED5F95397}" presName="negativeSpace" presStyleCnt="0"/>
      <dgm:spPr/>
    </dgm:pt>
    <dgm:pt modelId="{C27374B5-FE8F-454C-B58C-CDC313ED1899}" type="pres">
      <dgm:prSet presAssocID="{D9215275-41A2-4F54-A05C-C4CED5F95397}" presName="childText" presStyleLbl="conFgAcc1" presStyleIdx="0" presStyleCnt="2" custLinFactNeighborX="-9252" custLinFactNeighborY="11884">
        <dgm:presLayoutVars>
          <dgm:bulletEnabled val="1"/>
        </dgm:presLayoutVars>
      </dgm:prSet>
      <dgm:spPr/>
    </dgm:pt>
    <dgm:pt modelId="{0791B966-309C-4F78-8407-A59081CDE4FA}" type="pres">
      <dgm:prSet presAssocID="{11CEEC39-131F-4963-A286-09E656550C78}" presName="spaceBetweenRectangles" presStyleCnt="0"/>
      <dgm:spPr/>
    </dgm:pt>
    <dgm:pt modelId="{452533A2-3F8C-4694-9C96-7D0030118AFF}" type="pres">
      <dgm:prSet presAssocID="{BFABB941-EADB-427E-83A9-DDF4746341ED}" presName="parentLin" presStyleCnt="0"/>
      <dgm:spPr/>
    </dgm:pt>
    <dgm:pt modelId="{755DB6EB-C0BB-4984-A1E5-2FD594ABB17E}" type="pres">
      <dgm:prSet presAssocID="{BFABB941-EADB-427E-83A9-DDF4746341ED}" presName="parentLeftMargin" presStyleLbl="node1" presStyleIdx="0" presStyleCnt="2"/>
      <dgm:spPr/>
    </dgm:pt>
    <dgm:pt modelId="{E9B7B60D-E9F9-41A2-BEB7-1FCC3EEB04CE}" type="pres">
      <dgm:prSet presAssocID="{BFABB941-EADB-427E-83A9-DDF4746341ED}" presName="parentText" presStyleLbl="node1" presStyleIdx="1" presStyleCnt="2">
        <dgm:presLayoutVars>
          <dgm:chMax val="0"/>
          <dgm:bulletEnabled val="1"/>
        </dgm:presLayoutVars>
      </dgm:prSet>
      <dgm:spPr/>
    </dgm:pt>
    <dgm:pt modelId="{A3887DC4-5587-468C-9A0D-D46188E41B59}" type="pres">
      <dgm:prSet presAssocID="{BFABB941-EADB-427E-83A9-DDF4746341ED}" presName="negativeSpace" presStyleCnt="0"/>
      <dgm:spPr/>
    </dgm:pt>
    <dgm:pt modelId="{4FC22862-144D-4C33-807A-86BED81B97C9}" type="pres">
      <dgm:prSet presAssocID="{BFABB941-EADB-427E-83A9-DDF4746341ED}" presName="childText" presStyleLbl="conFgAcc1" presStyleIdx="1" presStyleCnt="2">
        <dgm:presLayoutVars>
          <dgm:bulletEnabled val="1"/>
        </dgm:presLayoutVars>
      </dgm:prSet>
      <dgm:spPr/>
    </dgm:pt>
  </dgm:ptLst>
  <dgm:cxnLst>
    <dgm:cxn modelId="{CB28EF3B-8C7F-4D0F-A615-5B9A41D6F2E3}" type="presOf" srcId="{4FA6AA3A-027F-43CD-85B6-2BA2583BCCC5}" destId="{C27374B5-FE8F-454C-B58C-CDC313ED1899}" srcOrd="0" destOrd="2" presId="urn:microsoft.com/office/officeart/2005/8/layout/list1"/>
    <dgm:cxn modelId="{DB03133D-B2B7-4F63-B6AB-CF04ABD6268C}" srcId="{D9215275-41A2-4F54-A05C-C4CED5F95397}" destId="{BCD2B219-796E-4A9D-B784-8B60292632E8}" srcOrd="3" destOrd="0" parTransId="{00912729-552D-49E9-B4A5-50978B696DA9}" sibTransId="{CFEEF6B2-3FD1-4FE3-B474-D316CA009D8F}"/>
    <dgm:cxn modelId="{B999B569-1EFC-4BDC-BBE5-EBEC02CA0038}" type="presOf" srcId="{FA798CC1-64D5-41B6-8A6F-61F834F6A4C5}" destId="{4FC22862-144D-4C33-807A-86BED81B97C9}" srcOrd="0" destOrd="0" presId="urn:microsoft.com/office/officeart/2005/8/layout/list1"/>
    <dgm:cxn modelId="{8AA8DB6D-33AA-4B9C-A069-012EB274DC40}" srcId="{D9215275-41A2-4F54-A05C-C4CED5F95397}" destId="{A6565CA1-A58A-4FF2-8861-2B365B68AE2A}" srcOrd="1" destOrd="0" parTransId="{2626A328-BF1F-418F-8DA0-DC0161169551}" sibTransId="{B2530C16-8377-444B-AC56-3580F4BE4C8C}"/>
    <dgm:cxn modelId="{7E487A6F-EB5C-4968-8CA7-8EC07BAB1608}" srcId="{D9215275-41A2-4F54-A05C-C4CED5F95397}" destId="{4C5AF210-F3A9-4EA4-A974-51F5E3E8CB8D}" srcOrd="0" destOrd="0" parTransId="{47960B85-2D93-409B-88FF-D1A785F4BC79}" sibTransId="{B8CDB517-9BB8-4C4E-91A5-1EAE35689545}"/>
    <dgm:cxn modelId="{54356B54-B5A2-46E3-A738-1521E34A2DBA}" srcId="{D4CF22E4-3323-450E-B78C-2337FAA54FAF}" destId="{BFABB941-EADB-427E-83A9-DDF4746341ED}" srcOrd="1" destOrd="0" parTransId="{62C0E5A5-F25E-46B0-9117-0B29C60237DF}" sibTransId="{7BC87480-6390-41FB-BE59-3953152FA149}"/>
    <dgm:cxn modelId="{34523B8C-4440-468B-81FA-891FD71E3765}" type="presOf" srcId="{A6565CA1-A58A-4FF2-8861-2B365B68AE2A}" destId="{C27374B5-FE8F-454C-B58C-CDC313ED1899}" srcOrd="0" destOrd="1" presId="urn:microsoft.com/office/officeart/2005/8/layout/list1"/>
    <dgm:cxn modelId="{6971388E-D1EB-4712-94DD-267584C550BC}" srcId="{D4CF22E4-3323-450E-B78C-2337FAA54FAF}" destId="{D9215275-41A2-4F54-A05C-C4CED5F95397}" srcOrd="0" destOrd="0" parTransId="{26E4E97F-18D9-4657-8AB0-169ACEEB8B83}" sibTransId="{11CEEC39-131F-4963-A286-09E656550C78}"/>
    <dgm:cxn modelId="{D8EE0296-7EF3-411C-9FD6-E55A7111E80A}" type="presOf" srcId="{D9215275-41A2-4F54-A05C-C4CED5F95397}" destId="{C84F8188-39F0-4856-AED2-42C5F1402737}" srcOrd="1" destOrd="0" presId="urn:microsoft.com/office/officeart/2005/8/layout/list1"/>
    <dgm:cxn modelId="{6DDA929C-7707-46AC-933F-B9792FBF2B71}" type="presOf" srcId="{BCD2B219-796E-4A9D-B784-8B60292632E8}" destId="{C27374B5-FE8F-454C-B58C-CDC313ED1899}" srcOrd="0" destOrd="3" presId="urn:microsoft.com/office/officeart/2005/8/layout/list1"/>
    <dgm:cxn modelId="{B313249E-6C86-438C-938A-9DDB88913701}" type="presOf" srcId="{D4CF22E4-3323-450E-B78C-2337FAA54FAF}" destId="{91902B64-0E6D-4606-8075-CEE9201D4252}" srcOrd="0" destOrd="0" presId="urn:microsoft.com/office/officeart/2005/8/layout/list1"/>
    <dgm:cxn modelId="{F31FD09F-3320-48EC-8F64-48A549BC0A37}" type="presOf" srcId="{4C5AF210-F3A9-4EA4-A974-51F5E3E8CB8D}" destId="{C27374B5-FE8F-454C-B58C-CDC313ED1899}" srcOrd="0" destOrd="0" presId="urn:microsoft.com/office/officeart/2005/8/layout/list1"/>
    <dgm:cxn modelId="{90FAA5AA-A9EF-4D07-8660-49263C2BAE0C}" type="presOf" srcId="{D9215275-41A2-4F54-A05C-C4CED5F95397}" destId="{8C027306-A4E0-42B3-B718-F3C1FA1CA8F0}" srcOrd="0" destOrd="0" presId="urn:microsoft.com/office/officeart/2005/8/layout/list1"/>
    <dgm:cxn modelId="{8681DEAC-034F-4821-A156-741E7EA9CCE4}" srcId="{BFABB941-EADB-427E-83A9-DDF4746341ED}" destId="{4EC61C39-0395-4707-923D-4C9B48E63CE7}" srcOrd="1" destOrd="0" parTransId="{1C375FDA-A77D-4FCE-BDC7-5C889CF504A3}" sibTransId="{8CC5C996-E262-4604-B80D-6AE155BED6A1}"/>
    <dgm:cxn modelId="{B827FFAC-96FB-443A-AB95-F8851F043769}" srcId="{BFABB941-EADB-427E-83A9-DDF4746341ED}" destId="{FA798CC1-64D5-41B6-8A6F-61F834F6A4C5}" srcOrd="0" destOrd="0" parTransId="{E529DA07-2C86-4AC6-965C-15D5C2FEAD8E}" sibTransId="{F3CD93A4-FB85-4521-8BBE-40D3720CB76F}"/>
    <dgm:cxn modelId="{101A70B4-1E1A-4124-B16E-B84BE57BE8CE}" type="presOf" srcId="{BFABB941-EADB-427E-83A9-DDF4746341ED}" destId="{E9B7B60D-E9F9-41A2-BEB7-1FCC3EEB04CE}" srcOrd="1" destOrd="0" presId="urn:microsoft.com/office/officeart/2005/8/layout/list1"/>
    <dgm:cxn modelId="{10442CCB-48F5-4E3F-92CB-23D033C16CCF}" srcId="{D9215275-41A2-4F54-A05C-C4CED5F95397}" destId="{4FA6AA3A-027F-43CD-85B6-2BA2583BCCC5}" srcOrd="2" destOrd="0" parTransId="{E7459CFA-1AAE-4DD0-A84A-61D87AB57E78}" sibTransId="{DBF9EF07-DA27-4E46-8B53-6EF6555C5782}"/>
    <dgm:cxn modelId="{0AFE04D8-3636-4C5F-BE2C-BB9B8BF1B629}" type="presOf" srcId="{4EC61C39-0395-4707-923D-4C9B48E63CE7}" destId="{4FC22862-144D-4C33-807A-86BED81B97C9}" srcOrd="0" destOrd="1" presId="urn:microsoft.com/office/officeart/2005/8/layout/list1"/>
    <dgm:cxn modelId="{EB9D6FEA-C7B2-44D2-A6A6-6754BA9F9601}" type="presOf" srcId="{BFABB941-EADB-427E-83A9-DDF4746341ED}" destId="{755DB6EB-C0BB-4984-A1E5-2FD594ABB17E}" srcOrd="0" destOrd="0" presId="urn:microsoft.com/office/officeart/2005/8/layout/list1"/>
    <dgm:cxn modelId="{5702539C-AF08-4DD3-B04A-6A4C08E0CC7D}" type="presParOf" srcId="{91902B64-0E6D-4606-8075-CEE9201D4252}" destId="{0B76F7D7-7F6F-4E95-9262-26EAB60D5D71}" srcOrd="0" destOrd="0" presId="urn:microsoft.com/office/officeart/2005/8/layout/list1"/>
    <dgm:cxn modelId="{AC7D47F5-1E1B-4ABE-9273-C666F8FCE6FE}" type="presParOf" srcId="{0B76F7D7-7F6F-4E95-9262-26EAB60D5D71}" destId="{8C027306-A4E0-42B3-B718-F3C1FA1CA8F0}" srcOrd="0" destOrd="0" presId="urn:microsoft.com/office/officeart/2005/8/layout/list1"/>
    <dgm:cxn modelId="{98A3CFD8-573C-4DAA-8C50-C488E6AC000F}" type="presParOf" srcId="{0B76F7D7-7F6F-4E95-9262-26EAB60D5D71}" destId="{C84F8188-39F0-4856-AED2-42C5F1402737}" srcOrd="1" destOrd="0" presId="urn:microsoft.com/office/officeart/2005/8/layout/list1"/>
    <dgm:cxn modelId="{EAF7303F-D2F8-458B-B416-31581D43AF48}" type="presParOf" srcId="{91902B64-0E6D-4606-8075-CEE9201D4252}" destId="{D8861341-8188-4F32-ACCD-92FF9B154EFC}" srcOrd="1" destOrd="0" presId="urn:microsoft.com/office/officeart/2005/8/layout/list1"/>
    <dgm:cxn modelId="{B7B39090-6FAA-4214-8F6F-25EBC45C630B}" type="presParOf" srcId="{91902B64-0E6D-4606-8075-CEE9201D4252}" destId="{C27374B5-FE8F-454C-B58C-CDC313ED1899}" srcOrd="2" destOrd="0" presId="urn:microsoft.com/office/officeart/2005/8/layout/list1"/>
    <dgm:cxn modelId="{18F052E7-C948-4508-8401-CADEF04CC4C1}" type="presParOf" srcId="{91902B64-0E6D-4606-8075-CEE9201D4252}" destId="{0791B966-309C-4F78-8407-A59081CDE4FA}" srcOrd="3" destOrd="0" presId="urn:microsoft.com/office/officeart/2005/8/layout/list1"/>
    <dgm:cxn modelId="{8B64F9C6-9927-4945-ADEC-BFD7989E85D4}" type="presParOf" srcId="{91902B64-0E6D-4606-8075-CEE9201D4252}" destId="{452533A2-3F8C-4694-9C96-7D0030118AFF}" srcOrd="4" destOrd="0" presId="urn:microsoft.com/office/officeart/2005/8/layout/list1"/>
    <dgm:cxn modelId="{13966F0C-D5C8-4134-B1E9-E6CD24AB444C}" type="presParOf" srcId="{452533A2-3F8C-4694-9C96-7D0030118AFF}" destId="{755DB6EB-C0BB-4984-A1E5-2FD594ABB17E}" srcOrd="0" destOrd="0" presId="urn:microsoft.com/office/officeart/2005/8/layout/list1"/>
    <dgm:cxn modelId="{71FF5B52-EAAD-4437-BDFB-313347407A3D}" type="presParOf" srcId="{452533A2-3F8C-4694-9C96-7D0030118AFF}" destId="{E9B7B60D-E9F9-41A2-BEB7-1FCC3EEB04CE}" srcOrd="1" destOrd="0" presId="urn:microsoft.com/office/officeart/2005/8/layout/list1"/>
    <dgm:cxn modelId="{5DFFDB42-F336-409A-BBFF-69E73CD983EB}" type="presParOf" srcId="{91902B64-0E6D-4606-8075-CEE9201D4252}" destId="{A3887DC4-5587-468C-9A0D-D46188E41B59}" srcOrd="5" destOrd="0" presId="urn:microsoft.com/office/officeart/2005/8/layout/list1"/>
    <dgm:cxn modelId="{18F6BEC5-CEEF-4D64-A378-383BA6F0F50A}" type="presParOf" srcId="{91902B64-0E6D-4606-8075-CEE9201D4252}" destId="{4FC22862-144D-4C33-807A-86BED81B97C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B94FAE-696E-4704-83CD-01AB29CF9B03}"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D133670C-28AE-4DE5-B079-B338F80B681D}">
      <dgm:prSet/>
      <dgm:spPr/>
      <dgm:t>
        <a:bodyPr/>
        <a:lstStyle/>
        <a:p>
          <a:pPr>
            <a:defRPr cap="all"/>
          </a:pPr>
          <a:r>
            <a:rPr lang="en-US" dirty="0"/>
            <a:t>17 rental car companies, contributing $106. 5 million in tax revenues annually</a:t>
          </a:r>
        </a:p>
      </dgm:t>
    </dgm:pt>
    <dgm:pt modelId="{05751D90-DF1E-42A2-8B63-4686E792A18D}" type="parTrans" cxnId="{3CA80B1D-67C1-4DAB-B4B3-8B6415B2C2BF}">
      <dgm:prSet/>
      <dgm:spPr/>
      <dgm:t>
        <a:bodyPr/>
        <a:lstStyle/>
        <a:p>
          <a:endParaRPr lang="en-US"/>
        </a:p>
      </dgm:t>
    </dgm:pt>
    <dgm:pt modelId="{D0FFAF0E-CE3D-47F0-855C-E4A8C75BD8A4}" type="sibTrans" cxnId="{3CA80B1D-67C1-4DAB-B4B3-8B6415B2C2BF}">
      <dgm:prSet/>
      <dgm:spPr/>
      <dgm:t>
        <a:bodyPr/>
        <a:lstStyle/>
        <a:p>
          <a:endParaRPr lang="en-US"/>
        </a:p>
      </dgm:t>
    </dgm:pt>
    <dgm:pt modelId="{ED7EDD20-9544-48FD-AD2E-1AA713ABD725}">
      <dgm:prSet/>
      <dgm:spPr/>
      <dgm:t>
        <a:bodyPr/>
        <a:lstStyle/>
        <a:p>
          <a:pPr>
            <a:defRPr cap="all"/>
          </a:pPr>
          <a:r>
            <a:rPr lang="en-US" dirty="0"/>
            <a:t>4,000 based aircraft, contributing $6.8 million in aircraft tax revenues annually</a:t>
          </a:r>
        </a:p>
      </dgm:t>
    </dgm:pt>
    <dgm:pt modelId="{F7A8D378-C171-4969-B404-154D4FFCB613}" type="parTrans" cxnId="{F4D1ED12-B5FB-40C1-AAB6-35F9A1E78DF7}">
      <dgm:prSet/>
      <dgm:spPr/>
      <dgm:t>
        <a:bodyPr/>
        <a:lstStyle/>
        <a:p>
          <a:endParaRPr lang="en-US"/>
        </a:p>
      </dgm:t>
    </dgm:pt>
    <dgm:pt modelId="{73824F4D-B335-4AB1-937D-94A1D619C9AB}" type="sibTrans" cxnId="{F4D1ED12-B5FB-40C1-AAB6-35F9A1E78DF7}">
      <dgm:prSet/>
      <dgm:spPr/>
      <dgm:t>
        <a:bodyPr/>
        <a:lstStyle/>
        <a:p>
          <a:endParaRPr lang="en-US"/>
        </a:p>
      </dgm:t>
    </dgm:pt>
    <dgm:pt modelId="{C07DE4F1-B1A5-4D73-9562-B7E734B4F50C}">
      <dgm:prSet/>
      <dgm:spPr/>
      <dgm:t>
        <a:bodyPr/>
        <a:lstStyle/>
        <a:p>
          <a:pPr>
            <a:defRPr cap="all"/>
          </a:pPr>
          <a:r>
            <a:rPr lang="en-US" dirty="0"/>
            <a:t>574 million gallons of aviation fuel sold, contributing $12 million in tax revenues annually</a:t>
          </a:r>
        </a:p>
      </dgm:t>
    </dgm:pt>
    <dgm:pt modelId="{B6D81271-858C-439D-A171-53D237C49EC5}" type="parTrans" cxnId="{911FD521-1533-49BD-AFE9-C6A94B58C52B}">
      <dgm:prSet/>
      <dgm:spPr/>
      <dgm:t>
        <a:bodyPr/>
        <a:lstStyle/>
        <a:p>
          <a:endParaRPr lang="en-US"/>
        </a:p>
      </dgm:t>
    </dgm:pt>
    <dgm:pt modelId="{EB54CC88-0D75-4EBE-8328-BD964FE88703}" type="sibTrans" cxnId="{911FD521-1533-49BD-AFE9-C6A94B58C52B}">
      <dgm:prSet/>
      <dgm:spPr/>
      <dgm:t>
        <a:bodyPr/>
        <a:lstStyle/>
        <a:p>
          <a:endParaRPr lang="en-US"/>
        </a:p>
      </dgm:t>
    </dgm:pt>
    <dgm:pt modelId="{1A6A3DF7-B583-4890-B01A-58311E2F119B}" type="pres">
      <dgm:prSet presAssocID="{BDB94FAE-696E-4704-83CD-01AB29CF9B03}" presName="root" presStyleCnt="0">
        <dgm:presLayoutVars>
          <dgm:dir/>
          <dgm:resizeHandles val="exact"/>
        </dgm:presLayoutVars>
      </dgm:prSet>
      <dgm:spPr/>
    </dgm:pt>
    <dgm:pt modelId="{F7036E27-74D7-492C-93F2-D63EFDE4801F}" type="pres">
      <dgm:prSet presAssocID="{D133670C-28AE-4DE5-B079-B338F80B681D}" presName="compNode" presStyleCnt="0"/>
      <dgm:spPr/>
    </dgm:pt>
    <dgm:pt modelId="{621247DE-FB1D-43E7-9D1D-0A46D6FB0DE8}" type="pres">
      <dgm:prSet presAssocID="{D133670C-28AE-4DE5-B079-B338F80B681D}" presName="iconBgRect" presStyleLbl="bgShp" presStyleIdx="0" presStyleCnt="3"/>
      <dgm:spPr/>
    </dgm:pt>
    <dgm:pt modelId="{4A6B264A-B418-4748-B97E-9C60E5DEA98D}" type="pres">
      <dgm:prSet presAssocID="{D133670C-28AE-4DE5-B079-B338F80B681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r"/>
        </a:ext>
      </dgm:extLst>
    </dgm:pt>
    <dgm:pt modelId="{A18F4D2D-4E23-4A0C-A9CF-F6CD8BFDA8E5}" type="pres">
      <dgm:prSet presAssocID="{D133670C-28AE-4DE5-B079-B338F80B681D}" presName="spaceRect" presStyleCnt="0"/>
      <dgm:spPr/>
    </dgm:pt>
    <dgm:pt modelId="{F7B4FAD2-AF2A-405C-8613-CA8D6356C744}" type="pres">
      <dgm:prSet presAssocID="{D133670C-28AE-4DE5-B079-B338F80B681D}" presName="textRect" presStyleLbl="revTx" presStyleIdx="0" presStyleCnt="3">
        <dgm:presLayoutVars>
          <dgm:chMax val="1"/>
          <dgm:chPref val="1"/>
        </dgm:presLayoutVars>
      </dgm:prSet>
      <dgm:spPr/>
    </dgm:pt>
    <dgm:pt modelId="{5252D63A-3EE6-4F0E-B60A-2170B26E8113}" type="pres">
      <dgm:prSet presAssocID="{D0FFAF0E-CE3D-47F0-855C-E4A8C75BD8A4}" presName="sibTrans" presStyleCnt="0"/>
      <dgm:spPr/>
    </dgm:pt>
    <dgm:pt modelId="{76403BFE-7C25-4470-9CF0-0E00ED58945C}" type="pres">
      <dgm:prSet presAssocID="{ED7EDD20-9544-48FD-AD2E-1AA713ABD725}" presName="compNode" presStyleCnt="0"/>
      <dgm:spPr/>
    </dgm:pt>
    <dgm:pt modelId="{94BC3B56-4DAE-48AD-80DF-AB6D62622142}" type="pres">
      <dgm:prSet presAssocID="{ED7EDD20-9544-48FD-AD2E-1AA713ABD725}" presName="iconBgRect" presStyleLbl="bgShp" presStyleIdx="1" presStyleCnt="3"/>
      <dgm:spPr/>
    </dgm:pt>
    <dgm:pt modelId="{76C195C2-D169-422A-8DA6-71496BDD5F73}" type="pres">
      <dgm:prSet presAssocID="{ED7EDD20-9544-48FD-AD2E-1AA713ABD72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irplane"/>
        </a:ext>
      </dgm:extLst>
    </dgm:pt>
    <dgm:pt modelId="{5B83AEE4-A349-4B20-ACD9-059F4E8F20DC}" type="pres">
      <dgm:prSet presAssocID="{ED7EDD20-9544-48FD-AD2E-1AA713ABD725}" presName="spaceRect" presStyleCnt="0"/>
      <dgm:spPr/>
    </dgm:pt>
    <dgm:pt modelId="{5EC07BB9-F6B0-4E9C-8A0C-9CCD6CFC0999}" type="pres">
      <dgm:prSet presAssocID="{ED7EDD20-9544-48FD-AD2E-1AA713ABD725}" presName="textRect" presStyleLbl="revTx" presStyleIdx="1" presStyleCnt="3">
        <dgm:presLayoutVars>
          <dgm:chMax val="1"/>
          <dgm:chPref val="1"/>
        </dgm:presLayoutVars>
      </dgm:prSet>
      <dgm:spPr/>
    </dgm:pt>
    <dgm:pt modelId="{19655CA6-7011-4246-96F4-EBFC4AAE082B}" type="pres">
      <dgm:prSet presAssocID="{73824F4D-B335-4AB1-937D-94A1D619C9AB}" presName="sibTrans" presStyleCnt="0"/>
      <dgm:spPr/>
    </dgm:pt>
    <dgm:pt modelId="{20AA5C12-362D-45C4-A99D-AC90835B0AFA}" type="pres">
      <dgm:prSet presAssocID="{C07DE4F1-B1A5-4D73-9562-B7E734B4F50C}" presName="compNode" presStyleCnt="0"/>
      <dgm:spPr/>
    </dgm:pt>
    <dgm:pt modelId="{144034F3-B714-4FF8-AF0C-C642D13C314F}" type="pres">
      <dgm:prSet presAssocID="{C07DE4F1-B1A5-4D73-9562-B7E734B4F50C}" presName="iconBgRect" presStyleLbl="bgShp" presStyleIdx="2" presStyleCnt="3"/>
      <dgm:spPr/>
    </dgm:pt>
    <dgm:pt modelId="{11D2B462-D1C5-4EA8-A687-1D5F4EE327DA}" type="pres">
      <dgm:prSet presAssocID="{C07DE4F1-B1A5-4D73-9562-B7E734B4F5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icopter"/>
        </a:ext>
      </dgm:extLst>
    </dgm:pt>
    <dgm:pt modelId="{5D75026B-C44E-4915-97D8-ABA308383209}" type="pres">
      <dgm:prSet presAssocID="{C07DE4F1-B1A5-4D73-9562-B7E734B4F50C}" presName="spaceRect" presStyleCnt="0"/>
      <dgm:spPr/>
    </dgm:pt>
    <dgm:pt modelId="{B9456CB9-5CC1-456F-AB57-AED308D9E35C}" type="pres">
      <dgm:prSet presAssocID="{C07DE4F1-B1A5-4D73-9562-B7E734B4F50C}" presName="textRect" presStyleLbl="revTx" presStyleIdx="2" presStyleCnt="3">
        <dgm:presLayoutVars>
          <dgm:chMax val="1"/>
          <dgm:chPref val="1"/>
        </dgm:presLayoutVars>
      </dgm:prSet>
      <dgm:spPr/>
    </dgm:pt>
  </dgm:ptLst>
  <dgm:cxnLst>
    <dgm:cxn modelId="{F4D1ED12-B5FB-40C1-AAB6-35F9A1E78DF7}" srcId="{BDB94FAE-696E-4704-83CD-01AB29CF9B03}" destId="{ED7EDD20-9544-48FD-AD2E-1AA713ABD725}" srcOrd="1" destOrd="0" parTransId="{F7A8D378-C171-4969-B404-154D4FFCB613}" sibTransId="{73824F4D-B335-4AB1-937D-94A1D619C9AB}"/>
    <dgm:cxn modelId="{3CA80B1D-67C1-4DAB-B4B3-8B6415B2C2BF}" srcId="{BDB94FAE-696E-4704-83CD-01AB29CF9B03}" destId="{D133670C-28AE-4DE5-B079-B338F80B681D}" srcOrd="0" destOrd="0" parTransId="{05751D90-DF1E-42A2-8B63-4686E792A18D}" sibTransId="{D0FFAF0E-CE3D-47F0-855C-E4A8C75BD8A4}"/>
    <dgm:cxn modelId="{911FD521-1533-49BD-AFE9-C6A94B58C52B}" srcId="{BDB94FAE-696E-4704-83CD-01AB29CF9B03}" destId="{C07DE4F1-B1A5-4D73-9562-B7E734B4F50C}" srcOrd="2" destOrd="0" parTransId="{B6D81271-858C-439D-A171-53D237C49EC5}" sibTransId="{EB54CC88-0D75-4EBE-8328-BD964FE88703}"/>
    <dgm:cxn modelId="{EF9E033A-5706-4297-B08C-D018C68E6073}" type="presOf" srcId="{C07DE4F1-B1A5-4D73-9562-B7E734B4F50C}" destId="{B9456CB9-5CC1-456F-AB57-AED308D9E35C}" srcOrd="0" destOrd="0" presId="urn:microsoft.com/office/officeart/2018/5/layout/IconCircleLabelList"/>
    <dgm:cxn modelId="{60449661-C9F0-44CD-94E6-A6DC395E60F7}" type="presOf" srcId="{D133670C-28AE-4DE5-B079-B338F80B681D}" destId="{F7B4FAD2-AF2A-405C-8613-CA8D6356C744}" srcOrd="0" destOrd="0" presId="urn:microsoft.com/office/officeart/2018/5/layout/IconCircleLabelList"/>
    <dgm:cxn modelId="{C753C46F-0CFD-45B6-8762-BF9061AAEF49}" type="presOf" srcId="{ED7EDD20-9544-48FD-AD2E-1AA713ABD725}" destId="{5EC07BB9-F6B0-4E9C-8A0C-9CCD6CFC0999}" srcOrd="0" destOrd="0" presId="urn:microsoft.com/office/officeart/2018/5/layout/IconCircleLabelList"/>
    <dgm:cxn modelId="{596CB45A-0CEB-48F8-AFD3-198DE4A66156}" type="presOf" srcId="{BDB94FAE-696E-4704-83CD-01AB29CF9B03}" destId="{1A6A3DF7-B583-4890-B01A-58311E2F119B}" srcOrd="0" destOrd="0" presId="urn:microsoft.com/office/officeart/2018/5/layout/IconCircleLabelList"/>
    <dgm:cxn modelId="{B540E6BC-42F1-4ED2-94BF-8F6C4AFD8818}" type="presParOf" srcId="{1A6A3DF7-B583-4890-B01A-58311E2F119B}" destId="{F7036E27-74D7-492C-93F2-D63EFDE4801F}" srcOrd="0" destOrd="0" presId="urn:microsoft.com/office/officeart/2018/5/layout/IconCircleLabelList"/>
    <dgm:cxn modelId="{47073D47-7B0B-464D-9A10-A100B4F0E3FC}" type="presParOf" srcId="{F7036E27-74D7-492C-93F2-D63EFDE4801F}" destId="{621247DE-FB1D-43E7-9D1D-0A46D6FB0DE8}" srcOrd="0" destOrd="0" presId="urn:microsoft.com/office/officeart/2018/5/layout/IconCircleLabelList"/>
    <dgm:cxn modelId="{623EA596-9A1F-48F9-A16B-575EA8B40495}" type="presParOf" srcId="{F7036E27-74D7-492C-93F2-D63EFDE4801F}" destId="{4A6B264A-B418-4748-B97E-9C60E5DEA98D}" srcOrd="1" destOrd="0" presId="urn:microsoft.com/office/officeart/2018/5/layout/IconCircleLabelList"/>
    <dgm:cxn modelId="{59505F8F-478F-4415-8227-22AD22FC2CD7}" type="presParOf" srcId="{F7036E27-74D7-492C-93F2-D63EFDE4801F}" destId="{A18F4D2D-4E23-4A0C-A9CF-F6CD8BFDA8E5}" srcOrd="2" destOrd="0" presId="urn:microsoft.com/office/officeart/2018/5/layout/IconCircleLabelList"/>
    <dgm:cxn modelId="{FEC55668-58D7-446D-98D6-EFAE951D34C7}" type="presParOf" srcId="{F7036E27-74D7-492C-93F2-D63EFDE4801F}" destId="{F7B4FAD2-AF2A-405C-8613-CA8D6356C744}" srcOrd="3" destOrd="0" presId="urn:microsoft.com/office/officeart/2018/5/layout/IconCircleLabelList"/>
    <dgm:cxn modelId="{194C50C7-BE5A-475E-B620-B4D0B6C0E247}" type="presParOf" srcId="{1A6A3DF7-B583-4890-B01A-58311E2F119B}" destId="{5252D63A-3EE6-4F0E-B60A-2170B26E8113}" srcOrd="1" destOrd="0" presId="urn:microsoft.com/office/officeart/2018/5/layout/IconCircleLabelList"/>
    <dgm:cxn modelId="{9F0206B2-0C7E-4259-A366-CAD53D4B81B8}" type="presParOf" srcId="{1A6A3DF7-B583-4890-B01A-58311E2F119B}" destId="{76403BFE-7C25-4470-9CF0-0E00ED58945C}" srcOrd="2" destOrd="0" presId="urn:microsoft.com/office/officeart/2018/5/layout/IconCircleLabelList"/>
    <dgm:cxn modelId="{50B43C87-9547-4EAE-8036-2D3714F4A9D0}" type="presParOf" srcId="{76403BFE-7C25-4470-9CF0-0E00ED58945C}" destId="{94BC3B56-4DAE-48AD-80DF-AB6D62622142}" srcOrd="0" destOrd="0" presId="urn:microsoft.com/office/officeart/2018/5/layout/IconCircleLabelList"/>
    <dgm:cxn modelId="{C55E01F0-B97B-497E-89E2-5948B68F0D0E}" type="presParOf" srcId="{76403BFE-7C25-4470-9CF0-0E00ED58945C}" destId="{76C195C2-D169-422A-8DA6-71496BDD5F73}" srcOrd="1" destOrd="0" presId="urn:microsoft.com/office/officeart/2018/5/layout/IconCircleLabelList"/>
    <dgm:cxn modelId="{C8720ECC-E274-425C-B11F-A442D32251C7}" type="presParOf" srcId="{76403BFE-7C25-4470-9CF0-0E00ED58945C}" destId="{5B83AEE4-A349-4B20-ACD9-059F4E8F20DC}" srcOrd="2" destOrd="0" presId="urn:microsoft.com/office/officeart/2018/5/layout/IconCircleLabelList"/>
    <dgm:cxn modelId="{DD36703F-D07A-4F24-8DA9-66CDCA34F2B6}" type="presParOf" srcId="{76403BFE-7C25-4470-9CF0-0E00ED58945C}" destId="{5EC07BB9-F6B0-4E9C-8A0C-9CCD6CFC0999}" srcOrd="3" destOrd="0" presId="urn:microsoft.com/office/officeart/2018/5/layout/IconCircleLabelList"/>
    <dgm:cxn modelId="{5BA4A467-BA30-4863-81BC-8F1F6EF4B553}" type="presParOf" srcId="{1A6A3DF7-B583-4890-B01A-58311E2F119B}" destId="{19655CA6-7011-4246-96F4-EBFC4AAE082B}" srcOrd="3" destOrd="0" presId="urn:microsoft.com/office/officeart/2018/5/layout/IconCircleLabelList"/>
    <dgm:cxn modelId="{30ED4CE3-1B8D-4B73-9F1B-60D695C554B4}" type="presParOf" srcId="{1A6A3DF7-B583-4890-B01A-58311E2F119B}" destId="{20AA5C12-362D-45C4-A99D-AC90835B0AFA}" srcOrd="4" destOrd="0" presId="urn:microsoft.com/office/officeart/2018/5/layout/IconCircleLabelList"/>
    <dgm:cxn modelId="{FB790251-39C2-4342-829F-F6D84973E03A}" type="presParOf" srcId="{20AA5C12-362D-45C4-A99D-AC90835B0AFA}" destId="{144034F3-B714-4FF8-AF0C-C642D13C314F}" srcOrd="0" destOrd="0" presId="urn:microsoft.com/office/officeart/2018/5/layout/IconCircleLabelList"/>
    <dgm:cxn modelId="{9262E74A-0480-49E7-993C-BF84239AB682}" type="presParOf" srcId="{20AA5C12-362D-45C4-A99D-AC90835B0AFA}" destId="{11D2B462-D1C5-4EA8-A687-1D5F4EE327DA}" srcOrd="1" destOrd="0" presId="urn:microsoft.com/office/officeart/2018/5/layout/IconCircleLabelList"/>
    <dgm:cxn modelId="{4C303650-FCB7-484D-A3FF-3B492EB94813}" type="presParOf" srcId="{20AA5C12-362D-45C4-A99D-AC90835B0AFA}" destId="{5D75026B-C44E-4915-97D8-ABA308383209}" srcOrd="2" destOrd="0" presId="urn:microsoft.com/office/officeart/2018/5/layout/IconCircleLabelList"/>
    <dgm:cxn modelId="{B8047C2C-1ACA-4055-B0B6-675EF38BC7DB}" type="presParOf" srcId="{20AA5C12-362D-45C4-A99D-AC90835B0AFA}" destId="{B9456CB9-5CC1-456F-AB57-AED308D9E35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AE6EBE-801B-410B-B00E-0FFC69A62B39}"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D65ADF96-9057-4F9B-B3A4-4D88E1DAE518}">
      <dgm:prSet/>
      <dgm:spPr/>
      <dgm:t>
        <a:bodyPr/>
        <a:lstStyle/>
        <a:p>
          <a:pPr>
            <a:defRPr cap="all"/>
          </a:pPr>
          <a:r>
            <a:rPr lang="en-US"/>
            <a:t>200+ aerospace companies</a:t>
          </a:r>
        </a:p>
      </dgm:t>
    </dgm:pt>
    <dgm:pt modelId="{4F5F5A45-7E5A-4F37-990D-B4714274ECE6}" type="parTrans" cxnId="{D295B110-32AD-4D12-B71B-752A98AAF92C}">
      <dgm:prSet/>
      <dgm:spPr/>
      <dgm:t>
        <a:bodyPr/>
        <a:lstStyle/>
        <a:p>
          <a:endParaRPr lang="en-US"/>
        </a:p>
      </dgm:t>
    </dgm:pt>
    <dgm:pt modelId="{A6604106-308C-42B3-B405-08767C1BAF32}" type="sibTrans" cxnId="{D295B110-32AD-4D12-B71B-752A98AAF92C}">
      <dgm:prSet/>
      <dgm:spPr/>
      <dgm:t>
        <a:bodyPr/>
        <a:lstStyle/>
        <a:p>
          <a:endParaRPr lang="en-US"/>
        </a:p>
      </dgm:t>
    </dgm:pt>
    <dgm:pt modelId="{97DF11B5-3489-4F2D-9F12-D25249623D3A}">
      <dgm:prSet/>
      <dgm:spPr/>
      <dgm:t>
        <a:bodyPr/>
        <a:lstStyle/>
        <a:p>
          <a:pPr>
            <a:defRPr cap="all"/>
          </a:pPr>
          <a:r>
            <a:rPr lang="en-US"/>
            <a:t>400+ aerospace supply chain companies</a:t>
          </a:r>
        </a:p>
      </dgm:t>
    </dgm:pt>
    <dgm:pt modelId="{AE453A00-62C1-446F-B1F6-614F54010C15}" type="parTrans" cxnId="{14121323-29FB-4C5B-A3EA-81A4E3A4D75B}">
      <dgm:prSet/>
      <dgm:spPr/>
      <dgm:t>
        <a:bodyPr/>
        <a:lstStyle/>
        <a:p>
          <a:endParaRPr lang="en-US"/>
        </a:p>
      </dgm:t>
    </dgm:pt>
    <dgm:pt modelId="{04FD285F-F56A-4F84-B23F-420EC30E9E46}" type="sibTrans" cxnId="{14121323-29FB-4C5B-A3EA-81A4E3A4D75B}">
      <dgm:prSet/>
      <dgm:spPr/>
      <dgm:t>
        <a:bodyPr/>
        <a:lstStyle/>
        <a:p>
          <a:endParaRPr lang="en-US"/>
        </a:p>
      </dgm:t>
    </dgm:pt>
    <dgm:pt modelId="{0494ADD8-36C1-45C2-9902-EC7D7FE9AB69}">
      <dgm:prSet/>
      <dgm:spPr/>
      <dgm:t>
        <a:bodyPr/>
        <a:lstStyle/>
        <a:p>
          <a:pPr>
            <a:defRPr cap="all"/>
          </a:pPr>
          <a:r>
            <a:rPr lang="en-US" dirty="0"/>
            <a:t>6,163 jobs</a:t>
          </a:r>
        </a:p>
      </dgm:t>
    </dgm:pt>
    <dgm:pt modelId="{8BC95B70-E630-499B-B252-420EC38C4BC2}" type="parTrans" cxnId="{AA23D755-91F1-4ECE-8D7E-A8A133DA8D6A}">
      <dgm:prSet/>
      <dgm:spPr/>
      <dgm:t>
        <a:bodyPr/>
        <a:lstStyle/>
        <a:p>
          <a:endParaRPr lang="en-US"/>
        </a:p>
      </dgm:t>
    </dgm:pt>
    <dgm:pt modelId="{E6A58DF9-FE12-4208-8C10-BA53676CC50B}" type="sibTrans" cxnId="{AA23D755-91F1-4ECE-8D7E-A8A133DA8D6A}">
      <dgm:prSet/>
      <dgm:spPr/>
      <dgm:t>
        <a:bodyPr/>
        <a:lstStyle/>
        <a:p>
          <a:endParaRPr lang="en-US"/>
        </a:p>
      </dgm:t>
    </dgm:pt>
    <dgm:pt modelId="{4BA26B33-124E-44D3-B8F5-24BD5B996E76}">
      <dgm:prSet/>
      <dgm:spPr/>
      <dgm:t>
        <a:bodyPr/>
        <a:lstStyle/>
        <a:p>
          <a:pPr>
            <a:defRPr cap="all"/>
          </a:pPr>
          <a:r>
            <a:rPr lang="en-US" dirty="0"/>
            <a:t>$106,132 average salaries</a:t>
          </a:r>
        </a:p>
      </dgm:t>
    </dgm:pt>
    <dgm:pt modelId="{0EE77674-6864-4912-BE8D-BA624DF78FC7}" type="parTrans" cxnId="{C0D62D04-9D5A-4BA1-A023-E33FE5FBFC85}">
      <dgm:prSet/>
      <dgm:spPr/>
      <dgm:t>
        <a:bodyPr/>
        <a:lstStyle/>
        <a:p>
          <a:endParaRPr lang="en-US"/>
        </a:p>
      </dgm:t>
    </dgm:pt>
    <dgm:pt modelId="{5869A3D6-2178-415B-896D-53112C6D33BC}" type="sibTrans" cxnId="{C0D62D04-9D5A-4BA1-A023-E33FE5FBFC85}">
      <dgm:prSet/>
      <dgm:spPr/>
      <dgm:t>
        <a:bodyPr/>
        <a:lstStyle/>
        <a:p>
          <a:endParaRPr lang="en-US"/>
        </a:p>
      </dgm:t>
    </dgm:pt>
    <dgm:pt modelId="{298B43D8-9FD0-4126-B4C5-CF9707690B29}" type="pres">
      <dgm:prSet presAssocID="{2CAE6EBE-801B-410B-B00E-0FFC69A62B39}" presName="hierChild1" presStyleCnt="0">
        <dgm:presLayoutVars>
          <dgm:chPref val="1"/>
          <dgm:dir/>
          <dgm:animOne val="branch"/>
          <dgm:animLvl val="lvl"/>
          <dgm:resizeHandles/>
        </dgm:presLayoutVars>
      </dgm:prSet>
      <dgm:spPr/>
    </dgm:pt>
    <dgm:pt modelId="{BDC81FEC-24C3-415A-809D-C13E69967AB4}" type="pres">
      <dgm:prSet presAssocID="{D65ADF96-9057-4F9B-B3A4-4D88E1DAE518}" presName="hierRoot1" presStyleCnt="0"/>
      <dgm:spPr/>
    </dgm:pt>
    <dgm:pt modelId="{D57D8064-B648-40D5-A01A-3F4A55E897CE}" type="pres">
      <dgm:prSet presAssocID="{D65ADF96-9057-4F9B-B3A4-4D88E1DAE518}" presName="composite" presStyleCnt="0"/>
      <dgm:spPr/>
    </dgm:pt>
    <dgm:pt modelId="{FAAF68DF-A9B1-49C2-A445-B361288759AF}" type="pres">
      <dgm:prSet presAssocID="{D65ADF96-9057-4F9B-B3A4-4D88E1DAE518}" presName="background" presStyleLbl="node0" presStyleIdx="0" presStyleCnt="4"/>
      <dgm:spPr/>
    </dgm:pt>
    <dgm:pt modelId="{016A5E39-ED17-4818-87F2-8BF4743A4C58}" type="pres">
      <dgm:prSet presAssocID="{D65ADF96-9057-4F9B-B3A4-4D88E1DAE518}" presName="text" presStyleLbl="fgAcc0" presStyleIdx="0" presStyleCnt="4">
        <dgm:presLayoutVars>
          <dgm:chPref val="3"/>
        </dgm:presLayoutVars>
      </dgm:prSet>
      <dgm:spPr/>
    </dgm:pt>
    <dgm:pt modelId="{0549925C-3733-49A6-8450-366143604BAF}" type="pres">
      <dgm:prSet presAssocID="{D65ADF96-9057-4F9B-B3A4-4D88E1DAE518}" presName="hierChild2" presStyleCnt="0"/>
      <dgm:spPr/>
    </dgm:pt>
    <dgm:pt modelId="{E7D174E1-BBDD-4A6A-920B-3A275A0DDFFC}" type="pres">
      <dgm:prSet presAssocID="{97DF11B5-3489-4F2D-9F12-D25249623D3A}" presName="hierRoot1" presStyleCnt="0"/>
      <dgm:spPr/>
    </dgm:pt>
    <dgm:pt modelId="{F4FF25F9-4509-4CB5-A162-3BDCBCBAFE17}" type="pres">
      <dgm:prSet presAssocID="{97DF11B5-3489-4F2D-9F12-D25249623D3A}" presName="composite" presStyleCnt="0"/>
      <dgm:spPr/>
    </dgm:pt>
    <dgm:pt modelId="{F247EAB2-91E0-4ECF-981F-93A868BD2C50}" type="pres">
      <dgm:prSet presAssocID="{97DF11B5-3489-4F2D-9F12-D25249623D3A}" presName="background" presStyleLbl="node0" presStyleIdx="1" presStyleCnt="4"/>
      <dgm:spPr/>
    </dgm:pt>
    <dgm:pt modelId="{9EAC0793-B33F-4CE6-8E90-BDE632DA80C3}" type="pres">
      <dgm:prSet presAssocID="{97DF11B5-3489-4F2D-9F12-D25249623D3A}" presName="text" presStyleLbl="fgAcc0" presStyleIdx="1" presStyleCnt="4">
        <dgm:presLayoutVars>
          <dgm:chPref val="3"/>
        </dgm:presLayoutVars>
      </dgm:prSet>
      <dgm:spPr/>
    </dgm:pt>
    <dgm:pt modelId="{1B9D8F6E-9E21-4F26-9FA6-28F53E91688D}" type="pres">
      <dgm:prSet presAssocID="{97DF11B5-3489-4F2D-9F12-D25249623D3A}" presName="hierChild2" presStyleCnt="0"/>
      <dgm:spPr/>
    </dgm:pt>
    <dgm:pt modelId="{3AF22499-6DD2-41EF-894D-AFEDFCB95536}" type="pres">
      <dgm:prSet presAssocID="{0494ADD8-36C1-45C2-9902-EC7D7FE9AB69}" presName="hierRoot1" presStyleCnt="0"/>
      <dgm:spPr/>
    </dgm:pt>
    <dgm:pt modelId="{07CE3D07-E67A-4990-B349-F7891A290CDF}" type="pres">
      <dgm:prSet presAssocID="{0494ADD8-36C1-45C2-9902-EC7D7FE9AB69}" presName="composite" presStyleCnt="0"/>
      <dgm:spPr/>
    </dgm:pt>
    <dgm:pt modelId="{5864E62E-7F6B-40D7-BEB0-EA348F4BC5A1}" type="pres">
      <dgm:prSet presAssocID="{0494ADD8-36C1-45C2-9902-EC7D7FE9AB69}" presName="background" presStyleLbl="node0" presStyleIdx="2" presStyleCnt="4"/>
      <dgm:spPr/>
    </dgm:pt>
    <dgm:pt modelId="{DED3CA64-2EBB-4D04-AF6B-FCB84C3D14EA}" type="pres">
      <dgm:prSet presAssocID="{0494ADD8-36C1-45C2-9902-EC7D7FE9AB69}" presName="text" presStyleLbl="fgAcc0" presStyleIdx="2" presStyleCnt="4">
        <dgm:presLayoutVars>
          <dgm:chPref val="3"/>
        </dgm:presLayoutVars>
      </dgm:prSet>
      <dgm:spPr/>
    </dgm:pt>
    <dgm:pt modelId="{CF2FC6EB-FBBB-4389-98A6-995C0B1ECBAE}" type="pres">
      <dgm:prSet presAssocID="{0494ADD8-36C1-45C2-9902-EC7D7FE9AB69}" presName="hierChild2" presStyleCnt="0"/>
      <dgm:spPr/>
    </dgm:pt>
    <dgm:pt modelId="{3A56A424-A786-4AA4-90ED-95F54AD5B354}" type="pres">
      <dgm:prSet presAssocID="{4BA26B33-124E-44D3-B8F5-24BD5B996E76}" presName="hierRoot1" presStyleCnt="0"/>
      <dgm:spPr/>
    </dgm:pt>
    <dgm:pt modelId="{F55B14BA-41A2-428B-ADBC-29C0D2291402}" type="pres">
      <dgm:prSet presAssocID="{4BA26B33-124E-44D3-B8F5-24BD5B996E76}" presName="composite" presStyleCnt="0"/>
      <dgm:spPr/>
    </dgm:pt>
    <dgm:pt modelId="{38C32BD8-0606-4E4B-80DB-13AE5052B1AA}" type="pres">
      <dgm:prSet presAssocID="{4BA26B33-124E-44D3-B8F5-24BD5B996E76}" presName="background" presStyleLbl="node0" presStyleIdx="3" presStyleCnt="4"/>
      <dgm:spPr/>
    </dgm:pt>
    <dgm:pt modelId="{9CFA667B-51A7-4872-9C8B-003EE313BD16}" type="pres">
      <dgm:prSet presAssocID="{4BA26B33-124E-44D3-B8F5-24BD5B996E76}" presName="text" presStyleLbl="fgAcc0" presStyleIdx="3" presStyleCnt="4">
        <dgm:presLayoutVars>
          <dgm:chPref val="3"/>
        </dgm:presLayoutVars>
      </dgm:prSet>
      <dgm:spPr/>
    </dgm:pt>
    <dgm:pt modelId="{0CAC49F8-87F7-479E-8A5F-B23D643EFC85}" type="pres">
      <dgm:prSet presAssocID="{4BA26B33-124E-44D3-B8F5-24BD5B996E76}" presName="hierChild2" presStyleCnt="0"/>
      <dgm:spPr/>
    </dgm:pt>
  </dgm:ptLst>
  <dgm:cxnLst>
    <dgm:cxn modelId="{C0D62D04-9D5A-4BA1-A023-E33FE5FBFC85}" srcId="{2CAE6EBE-801B-410B-B00E-0FFC69A62B39}" destId="{4BA26B33-124E-44D3-B8F5-24BD5B996E76}" srcOrd="3" destOrd="0" parTransId="{0EE77674-6864-4912-BE8D-BA624DF78FC7}" sibTransId="{5869A3D6-2178-415B-896D-53112C6D33BC}"/>
    <dgm:cxn modelId="{D295B110-32AD-4D12-B71B-752A98AAF92C}" srcId="{2CAE6EBE-801B-410B-B00E-0FFC69A62B39}" destId="{D65ADF96-9057-4F9B-B3A4-4D88E1DAE518}" srcOrd="0" destOrd="0" parTransId="{4F5F5A45-7E5A-4F37-990D-B4714274ECE6}" sibTransId="{A6604106-308C-42B3-B405-08767C1BAF32}"/>
    <dgm:cxn modelId="{06BC591F-8051-4C17-8168-801B4C4C2E65}" type="presOf" srcId="{2CAE6EBE-801B-410B-B00E-0FFC69A62B39}" destId="{298B43D8-9FD0-4126-B4C5-CF9707690B29}" srcOrd="0" destOrd="0" presId="urn:microsoft.com/office/officeart/2005/8/layout/hierarchy1"/>
    <dgm:cxn modelId="{14121323-29FB-4C5B-A3EA-81A4E3A4D75B}" srcId="{2CAE6EBE-801B-410B-B00E-0FFC69A62B39}" destId="{97DF11B5-3489-4F2D-9F12-D25249623D3A}" srcOrd="1" destOrd="0" parTransId="{AE453A00-62C1-446F-B1F6-614F54010C15}" sibTransId="{04FD285F-F56A-4F84-B23F-420EC30E9E46}"/>
    <dgm:cxn modelId="{75C3CC33-6CB1-40E5-9FCF-4D1020A1202E}" type="presOf" srcId="{97DF11B5-3489-4F2D-9F12-D25249623D3A}" destId="{9EAC0793-B33F-4CE6-8E90-BDE632DA80C3}" srcOrd="0" destOrd="0" presId="urn:microsoft.com/office/officeart/2005/8/layout/hierarchy1"/>
    <dgm:cxn modelId="{89FB3A37-3F1C-45A3-9765-7A0B629B51F7}" type="presOf" srcId="{D65ADF96-9057-4F9B-B3A4-4D88E1DAE518}" destId="{016A5E39-ED17-4818-87F2-8BF4743A4C58}" srcOrd="0" destOrd="0" presId="urn:microsoft.com/office/officeart/2005/8/layout/hierarchy1"/>
    <dgm:cxn modelId="{FE254662-5DB0-4101-BD97-69723A78967F}" type="presOf" srcId="{4BA26B33-124E-44D3-B8F5-24BD5B996E76}" destId="{9CFA667B-51A7-4872-9C8B-003EE313BD16}" srcOrd="0" destOrd="0" presId="urn:microsoft.com/office/officeart/2005/8/layout/hierarchy1"/>
    <dgm:cxn modelId="{AA23D755-91F1-4ECE-8D7E-A8A133DA8D6A}" srcId="{2CAE6EBE-801B-410B-B00E-0FFC69A62B39}" destId="{0494ADD8-36C1-45C2-9902-EC7D7FE9AB69}" srcOrd="2" destOrd="0" parTransId="{8BC95B70-E630-499B-B252-420EC38C4BC2}" sibTransId="{E6A58DF9-FE12-4208-8C10-BA53676CC50B}"/>
    <dgm:cxn modelId="{34360182-27B2-4AC9-A76F-A6A5E13D514D}" type="presOf" srcId="{0494ADD8-36C1-45C2-9902-EC7D7FE9AB69}" destId="{DED3CA64-2EBB-4D04-AF6B-FCB84C3D14EA}" srcOrd="0" destOrd="0" presId="urn:microsoft.com/office/officeart/2005/8/layout/hierarchy1"/>
    <dgm:cxn modelId="{35B604EA-B991-4F68-970C-EB021D2F95EC}" type="presParOf" srcId="{298B43D8-9FD0-4126-B4C5-CF9707690B29}" destId="{BDC81FEC-24C3-415A-809D-C13E69967AB4}" srcOrd="0" destOrd="0" presId="urn:microsoft.com/office/officeart/2005/8/layout/hierarchy1"/>
    <dgm:cxn modelId="{94EA257F-F35B-4F87-B79E-46C442E68AFB}" type="presParOf" srcId="{BDC81FEC-24C3-415A-809D-C13E69967AB4}" destId="{D57D8064-B648-40D5-A01A-3F4A55E897CE}" srcOrd="0" destOrd="0" presId="urn:microsoft.com/office/officeart/2005/8/layout/hierarchy1"/>
    <dgm:cxn modelId="{C273A3D2-612A-4536-A850-81A51365A5E8}" type="presParOf" srcId="{D57D8064-B648-40D5-A01A-3F4A55E897CE}" destId="{FAAF68DF-A9B1-49C2-A445-B361288759AF}" srcOrd="0" destOrd="0" presId="urn:microsoft.com/office/officeart/2005/8/layout/hierarchy1"/>
    <dgm:cxn modelId="{6924BE9A-6B93-4EF6-A6E4-E085F837074B}" type="presParOf" srcId="{D57D8064-B648-40D5-A01A-3F4A55E897CE}" destId="{016A5E39-ED17-4818-87F2-8BF4743A4C58}" srcOrd="1" destOrd="0" presId="urn:microsoft.com/office/officeart/2005/8/layout/hierarchy1"/>
    <dgm:cxn modelId="{B47B35BA-8110-41AB-B533-47F06236BED5}" type="presParOf" srcId="{BDC81FEC-24C3-415A-809D-C13E69967AB4}" destId="{0549925C-3733-49A6-8450-366143604BAF}" srcOrd="1" destOrd="0" presId="urn:microsoft.com/office/officeart/2005/8/layout/hierarchy1"/>
    <dgm:cxn modelId="{5C7280D4-1F3F-46A6-B2A5-F6AF30DAE49D}" type="presParOf" srcId="{298B43D8-9FD0-4126-B4C5-CF9707690B29}" destId="{E7D174E1-BBDD-4A6A-920B-3A275A0DDFFC}" srcOrd="1" destOrd="0" presId="urn:microsoft.com/office/officeart/2005/8/layout/hierarchy1"/>
    <dgm:cxn modelId="{DC331BD8-1FE1-4CAA-83CA-6BEFC79FA082}" type="presParOf" srcId="{E7D174E1-BBDD-4A6A-920B-3A275A0DDFFC}" destId="{F4FF25F9-4509-4CB5-A162-3BDCBCBAFE17}" srcOrd="0" destOrd="0" presId="urn:microsoft.com/office/officeart/2005/8/layout/hierarchy1"/>
    <dgm:cxn modelId="{8BDEEA33-1500-4305-9460-E4B7B21819F7}" type="presParOf" srcId="{F4FF25F9-4509-4CB5-A162-3BDCBCBAFE17}" destId="{F247EAB2-91E0-4ECF-981F-93A868BD2C50}" srcOrd="0" destOrd="0" presId="urn:microsoft.com/office/officeart/2005/8/layout/hierarchy1"/>
    <dgm:cxn modelId="{DB473D1B-E6B5-430F-86BB-BEEBA7E9EBF9}" type="presParOf" srcId="{F4FF25F9-4509-4CB5-A162-3BDCBCBAFE17}" destId="{9EAC0793-B33F-4CE6-8E90-BDE632DA80C3}" srcOrd="1" destOrd="0" presId="urn:microsoft.com/office/officeart/2005/8/layout/hierarchy1"/>
    <dgm:cxn modelId="{4240EC90-EEA9-45DA-B29A-ED311F9540E0}" type="presParOf" srcId="{E7D174E1-BBDD-4A6A-920B-3A275A0DDFFC}" destId="{1B9D8F6E-9E21-4F26-9FA6-28F53E91688D}" srcOrd="1" destOrd="0" presId="urn:microsoft.com/office/officeart/2005/8/layout/hierarchy1"/>
    <dgm:cxn modelId="{525575CD-B61B-4E6B-9BF2-287FD17BF91C}" type="presParOf" srcId="{298B43D8-9FD0-4126-B4C5-CF9707690B29}" destId="{3AF22499-6DD2-41EF-894D-AFEDFCB95536}" srcOrd="2" destOrd="0" presId="urn:microsoft.com/office/officeart/2005/8/layout/hierarchy1"/>
    <dgm:cxn modelId="{76A7F8FF-F8F9-4AE5-8EFB-CE5C0526C968}" type="presParOf" srcId="{3AF22499-6DD2-41EF-894D-AFEDFCB95536}" destId="{07CE3D07-E67A-4990-B349-F7891A290CDF}" srcOrd="0" destOrd="0" presId="urn:microsoft.com/office/officeart/2005/8/layout/hierarchy1"/>
    <dgm:cxn modelId="{8BB2CED6-F325-4A76-BA78-A0AA1E16C939}" type="presParOf" srcId="{07CE3D07-E67A-4990-B349-F7891A290CDF}" destId="{5864E62E-7F6B-40D7-BEB0-EA348F4BC5A1}" srcOrd="0" destOrd="0" presId="urn:microsoft.com/office/officeart/2005/8/layout/hierarchy1"/>
    <dgm:cxn modelId="{551FEC5F-EBFF-47AD-8D2E-71E9683EB280}" type="presParOf" srcId="{07CE3D07-E67A-4990-B349-F7891A290CDF}" destId="{DED3CA64-2EBB-4D04-AF6B-FCB84C3D14EA}" srcOrd="1" destOrd="0" presId="urn:microsoft.com/office/officeart/2005/8/layout/hierarchy1"/>
    <dgm:cxn modelId="{579B836F-839E-4E3D-A3A5-9CE6493904CB}" type="presParOf" srcId="{3AF22499-6DD2-41EF-894D-AFEDFCB95536}" destId="{CF2FC6EB-FBBB-4389-98A6-995C0B1ECBAE}" srcOrd="1" destOrd="0" presId="urn:microsoft.com/office/officeart/2005/8/layout/hierarchy1"/>
    <dgm:cxn modelId="{54D5A4EC-D7FF-4D78-B6C6-A71843ECF3EA}" type="presParOf" srcId="{298B43D8-9FD0-4126-B4C5-CF9707690B29}" destId="{3A56A424-A786-4AA4-90ED-95F54AD5B354}" srcOrd="3" destOrd="0" presId="urn:microsoft.com/office/officeart/2005/8/layout/hierarchy1"/>
    <dgm:cxn modelId="{D5713B47-D042-4FCE-8FE5-8933F6110B11}" type="presParOf" srcId="{3A56A424-A786-4AA4-90ED-95F54AD5B354}" destId="{F55B14BA-41A2-428B-ADBC-29C0D2291402}" srcOrd="0" destOrd="0" presId="urn:microsoft.com/office/officeart/2005/8/layout/hierarchy1"/>
    <dgm:cxn modelId="{75D27782-5586-4D11-9E74-D48C94281690}" type="presParOf" srcId="{F55B14BA-41A2-428B-ADBC-29C0D2291402}" destId="{38C32BD8-0606-4E4B-80DB-13AE5052B1AA}" srcOrd="0" destOrd="0" presId="urn:microsoft.com/office/officeart/2005/8/layout/hierarchy1"/>
    <dgm:cxn modelId="{44C3E1A7-E8F7-44C8-8069-25D9359F6455}" type="presParOf" srcId="{F55B14BA-41A2-428B-ADBC-29C0D2291402}" destId="{9CFA667B-51A7-4872-9C8B-003EE313BD16}" srcOrd="1" destOrd="0" presId="urn:microsoft.com/office/officeart/2005/8/layout/hierarchy1"/>
    <dgm:cxn modelId="{4EF92A4C-9DBD-456E-AF34-B338D43E1CC1}" type="presParOf" srcId="{3A56A424-A786-4AA4-90ED-95F54AD5B354}" destId="{0CAC49F8-87F7-479E-8A5F-B23D643EFC8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3631B5-DD40-4226-9030-3E98623D3BC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0FE201C-1AD4-4743-893C-1F3FFFEFCBE2}">
      <dgm:prSet/>
      <dgm:spPr/>
      <dgm:t>
        <a:bodyPr/>
        <a:lstStyle/>
        <a:p>
          <a:r>
            <a:rPr lang="en-US"/>
            <a:t>8 military bases</a:t>
          </a:r>
        </a:p>
      </dgm:t>
    </dgm:pt>
    <dgm:pt modelId="{39EC18BD-814E-4984-8893-4AB836EF3061}" type="parTrans" cxnId="{BDBD1EFC-0D8F-453A-97D8-57C4D6491729}">
      <dgm:prSet/>
      <dgm:spPr/>
      <dgm:t>
        <a:bodyPr/>
        <a:lstStyle/>
        <a:p>
          <a:endParaRPr lang="en-US"/>
        </a:p>
      </dgm:t>
    </dgm:pt>
    <dgm:pt modelId="{3C85F320-9655-4357-AEFA-FDE7C5236426}" type="sibTrans" cxnId="{BDBD1EFC-0D8F-453A-97D8-57C4D6491729}">
      <dgm:prSet/>
      <dgm:spPr/>
      <dgm:t>
        <a:bodyPr/>
        <a:lstStyle/>
        <a:p>
          <a:endParaRPr lang="en-US"/>
        </a:p>
      </dgm:t>
    </dgm:pt>
    <dgm:pt modelId="{ABBDBC70-10CE-49CE-9B72-33791B137C50}">
      <dgm:prSet/>
      <dgm:spPr/>
      <dgm:t>
        <a:bodyPr/>
        <a:lstStyle/>
        <a:p>
          <a:r>
            <a:rPr lang="en-US"/>
            <a:t>156,000 employees</a:t>
          </a:r>
        </a:p>
      </dgm:t>
    </dgm:pt>
    <dgm:pt modelId="{531082FC-EC87-4618-AD6C-62950EAFB826}" type="parTrans" cxnId="{0AE91B05-7525-4108-9E0F-D7EF993F5123}">
      <dgm:prSet/>
      <dgm:spPr/>
      <dgm:t>
        <a:bodyPr/>
        <a:lstStyle/>
        <a:p>
          <a:endParaRPr lang="en-US"/>
        </a:p>
      </dgm:t>
    </dgm:pt>
    <dgm:pt modelId="{C142743E-E8ED-41F4-8063-EA7604B85A00}" type="sibTrans" cxnId="{0AE91B05-7525-4108-9E0F-D7EF993F5123}">
      <dgm:prSet/>
      <dgm:spPr/>
      <dgm:t>
        <a:bodyPr/>
        <a:lstStyle/>
        <a:p>
          <a:endParaRPr lang="en-US"/>
        </a:p>
      </dgm:t>
    </dgm:pt>
    <dgm:pt modelId="{4DD85DFF-5D50-4B53-9D6A-76281C40B52E}">
      <dgm:prSet/>
      <dgm:spPr/>
      <dgm:t>
        <a:bodyPr/>
        <a:lstStyle/>
        <a:p>
          <a:r>
            <a:rPr lang="en-US"/>
            <a:t>18,000 trained veterans exit service annually</a:t>
          </a:r>
        </a:p>
      </dgm:t>
    </dgm:pt>
    <dgm:pt modelId="{528F4D1C-0AF9-4EF2-966B-E0E7B95A2069}" type="parTrans" cxnId="{B5C786BB-C425-4615-B0A7-08C613FEA906}">
      <dgm:prSet/>
      <dgm:spPr/>
      <dgm:t>
        <a:bodyPr/>
        <a:lstStyle/>
        <a:p>
          <a:endParaRPr lang="en-US"/>
        </a:p>
      </dgm:t>
    </dgm:pt>
    <dgm:pt modelId="{4B067ADC-8B2B-43E5-ACD4-87C932616067}" type="sibTrans" cxnId="{B5C786BB-C425-4615-B0A7-08C613FEA906}">
      <dgm:prSet/>
      <dgm:spPr/>
      <dgm:t>
        <a:bodyPr/>
        <a:lstStyle/>
        <a:p>
          <a:endParaRPr lang="en-US"/>
        </a:p>
      </dgm:t>
    </dgm:pt>
    <dgm:pt modelId="{0E2AC602-56FA-4D2E-9AB8-DEF43BA2DDC9}" type="pres">
      <dgm:prSet presAssocID="{133631B5-DD40-4226-9030-3E98623D3BC0}" presName="hierChild1" presStyleCnt="0">
        <dgm:presLayoutVars>
          <dgm:chPref val="1"/>
          <dgm:dir/>
          <dgm:animOne val="branch"/>
          <dgm:animLvl val="lvl"/>
          <dgm:resizeHandles/>
        </dgm:presLayoutVars>
      </dgm:prSet>
      <dgm:spPr/>
    </dgm:pt>
    <dgm:pt modelId="{BF5E7604-AA20-4138-81E9-897EAFD7AF59}" type="pres">
      <dgm:prSet presAssocID="{A0FE201C-1AD4-4743-893C-1F3FFFEFCBE2}" presName="hierRoot1" presStyleCnt="0"/>
      <dgm:spPr/>
    </dgm:pt>
    <dgm:pt modelId="{3E895B9A-15B2-4C2A-BBD8-9C49956C0F35}" type="pres">
      <dgm:prSet presAssocID="{A0FE201C-1AD4-4743-893C-1F3FFFEFCBE2}" presName="composite" presStyleCnt="0"/>
      <dgm:spPr/>
    </dgm:pt>
    <dgm:pt modelId="{E0CB47FB-703A-4381-9B91-7C57923DCE7B}" type="pres">
      <dgm:prSet presAssocID="{A0FE201C-1AD4-4743-893C-1F3FFFEFCBE2}" presName="background" presStyleLbl="node0" presStyleIdx="0" presStyleCnt="3"/>
      <dgm:spPr/>
    </dgm:pt>
    <dgm:pt modelId="{7B69E794-5FF7-4465-9520-941A7E20C8E4}" type="pres">
      <dgm:prSet presAssocID="{A0FE201C-1AD4-4743-893C-1F3FFFEFCBE2}" presName="text" presStyleLbl="fgAcc0" presStyleIdx="0" presStyleCnt="3">
        <dgm:presLayoutVars>
          <dgm:chPref val="3"/>
        </dgm:presLayoutVars>
      </dgm:prSet>
      <dgm:spPr/>
    </dgm:pt>
    <dgm:pt modelId="{E6F1122B-5C58-4A8D-9B7D-375213498134}" type="pres">
      <dgm:prSet presAssocID="{A0FE201C-1AD4-4743-893C-1F3FFFEFCBE2}" presName="hierChild2" presStyleCnt="0"/>
      <dgm:spPr/>
    </dgm:pt>
    <dgm:pt modelId="{DD0357FE-EA25-403B-8F65-6D2517EE6C5B}" type="pres">
      <dgm:prSet presAssocID="{ABBDBC70-10CE-49CE-9B72-33791B137C50}" presName="hierRoot1" presStyleCnt="0"/>
      <dgm:spPr/>
    </dgm:pt>
    <dgm:pt modelId="{89992493-F160-419A-9065-CDA531A9D0AA}" type="pres">
      <dgm:prSet presAssocID="{ABBDBC70-10CE-49CE-9B72-33791B137C50}" presName="composite" presStyleCnt="0"/>
      <dgm:spPr/>
    </dgm:pt>
    <dgm:pt modelId="{F8EB1989-091F-4857-AA82-EC42B27B780F}" type="pres">
      <dgm:prSet presAssocID="{ABBDBC70-10CE-49CE-9B72-33791B137C50}" presName="background" presStyleLbl="node0" presStyleIdx="1" presStyleCnt="3"/>
      <dgm:spPr/>
    </dgm:pt>
    <dgm:pt modelId="{0323A00F-9CD8-41BE-8D9F-98DF2ACBB858}" type="pres">
      <dgm:prSet presAssocID="{ABBDBC70-10CE-49CE-9B72-33791B137C50}" presName="text" presStyleLbl="fgAcc0" presStyleIdx="1" presStyleCnt="3">
        <dgm:presLayoutVars>
          <dgm:chPref val="3"/>
        </dgm:presLayoutVars>
      </dgm:prSet>
      <dgm:spPr/>
    </dgm:pt>
    <dgm:pt modelId="{764C6227-8987-4061-B6DB-171A2D703094}" type="pres">
      <dgm:prSet presAssocID="{ABBDBC70-10CE-49CE-9B72-33791B137C50}" presName="hierChild2" presStyleCnt="0"/>
      <dgm:spPr/>
    </dgm:pt>
    <dgm:pt modelId="{557A5711-BBD9-4DEE-9540-63E56A38E781}" type="pres">
      <dgm:prSet presAssocID="{4DD85DFF-5D50-4B53-9D6A-76281C40B52E}" presName="hierRoot1" presStyleCnt="0"/>
      <dgm:spPr/>
    </dgm:pt>
    <dgm:pt modelId="{E4EBD818-FA85-40C0-A31A-022591F6F123}" type="pres">
      <dgm:prSet presAssocID="{4DD85DFF-5D50-4B53-9D6A-76281C40B52E}" presName="composite" presStyleCnt="0"/>
      <dgm:spPr/>
    </dgm:pt>
    <dgm:pt modelId="{215A3C6C-E65B-4082-8E42-45B94BA9EAB1}" type="pres">
      <dgm:prSet presAssocID="{4DD85DFF-5D50-4B53-9D6A-76281C40B52E}" presName="background" presStyleLbl="node0" presStyleIdx="2" presStyleCnt="3"/>
      <dgm:spPr/>
    </dgm:pt>
    <dgm:pt modelId="{ACB1220E-3935-4D95-8A9F-50A7BB3D8A2C}" type="pres">
      <dgm:prSet presAssocID="{4DD85DFF-5D50-4B53-9D6A-76281C40B52E}" presName="text" presStyleLbl="fgAcc0" presStyleIdx="2" presStyleCnt="3">
        <dgm:presLayoutVars>
          <dgm:chPref val="3"/>
        </dgm:presLayoutVars>
      </dgm:prSet>
      <dgm:spPr/>
    </dgm:pt>
    <dgm:pt modelId="{F4032B68-38C4-4F21-B7DF-9E2CAA7006CC}" type="pres">
      <dgm:prSet presAssocID="{4DD85DFF-5D50-4B53-9D6A-76281C40B52E}" presName="hierChild2" presStyleCnt="0"/>
      <dgm:spPr/>
    </dgm:pt>
  </dgm:ptLst>
  <dgm:cxnLst>
    <dgm:cxn modelId="{0AE91B05-7525-4108-9E0F-D7EF993F5123}" srcId="{133631B5-DD40-4226-9030-3E98623D3BC0}" destId="{ABBDBC70-10CE-49CE-9B72-33791B137C50}" srcOrd="1" destOrd="0" parTransId="{531082FC-EC87-4618-AD6C-62950EAFB826}" sibTransId="{C142743E-E8ED-41F4-8063-EA7604B85A00}"/>
    <dgm:cxn modelId="{278C1C25-6B5F-4450-BB72-5D079C7858F1}" type="presOf" srcId="{ABBDBC70-10CE-49CE-9B72-33791B137C50}" destId="{0323A00F-9CD8-41BE-8D9F-98DF2ACBB858}" srcOrd="0" destOrd="0" presId="urn:microsoft.com/office/officeart/2005/8/layout/hierarchy1"/>
    <dgm:cxn modelId="{8319FF35-0600-401C-97FB-9EF0765EB888}" type="presOf" srcId="{A0FE201C-1AD4-4743-893C-1F3FFFEFCBE2}" destId="{7B69E794-5FF7-4465-9520-941A7E20C8E4}" srcOrd="0" destOrd="0" presId="urn:microsoft.com/office/officeart/2005/8/layout/hierarchy1"/>
    <dgm:cxn modelId="{A2C77BAE-79B2-41D2-BC1F-848D932214EB}" type="presOf" srcId="{133631B5-DD40-4226-9030-3E98623D3BC0}" destId="{0E2AC602-56FA-4D2E-9AB8-DEF43BA2DDC9}" srcOrd="0" destOrd="0" presId="urn:microsoft.com/office/officeart/2005/8/layout/hierarchy1"/>
    <dgm:cxn modelId="{B5C786BB-C425-4615-B0A7-08C613FEA906}" srcId="{133631B5-DD40-4226-9030-3E98623D3BC0}" destId="{4DD85DFF-5D50-4B53-9D6A-76281C40B52E}" srcOrd="2" destOrd="0" parTransId="{528F4D1C-0AF9-4EF2-966B-E0E7B95A2069}" sibTransId="{4B067ADC-8B2B-43E5-ACD4-87C932616067}"/>
    <dgm:cxn modelId="{DFD240F0-E6C5-42DE-963C-192C4A9C7BF3}" type="presOf" srcId="{4DD85DFF-5D50-4B53-9D6A-76281C40B52E}" destId="{ACB1220E-3935-4D95-8A9F-50A7BB3D8A2C}" srcOrd="0" destOrd="0" presId="urn:microsoft.com/office/officeart/2005/8/layout/hierarchy1"/>
    <dgm:cxn modelId="{BDBD1EFC-0D8F-453A-97D8-57C4D6491729}" srcId="{133631B5-DD40-4226-9030-3E98623D3BC0}" destId="{A0FE201C-1AD4-4743-893C-1F3FFFEFCBE2}" srcOrd="0" destOrd="0" parTransId="{39EC18BD-814E-4984-8893-4AB836EF3061}" sibTransId="{3C85F320-9655-4357-AEFA-FDE7C5236426}"/>
    <dgm:cxn modelId="{FDDBF85A-94E1-4BEA-B940-6FAE2943ED9C}" type="presParOf" srcId="{0E2AC602-56FA-4D2E-9AB8-DEF43BA2DDC9}" destId="{BF5E7604-AA20-4138-81E9-897EAFD7AF59}" srcOrd="0" destOrd="0" presId="urn:microsoft.com/office/officeart/2005/8/layout/hierarchy1"/>
    <dgm:cxn modelId="{970133BE-260E-4261-B8F6-FCA65377EE85}" type="presParOf" srcId="{BF5E7604-AA20-4138-81E9-897EAFD7AF59}" destId="{3E895B9A-15B2-4C2A-BBD8-9C49956C0F35}" srcOrd="0" destOrd="0" presId="urn:microsoft.com/office/officeart/2005/8/layout/hierarchy1"/>
    <dgm:cxn modelId="{37E0366A-10EC-470F-A072-173721EA80E9}" type="presParOf" srcId="{3E895B9A-15B2-4C2A-BBD8-9C49956C0F35}" destId="{E0CB47FB-703A-4381-9B91-7C57923DCE7B}" srcOrd="0" destOrd="0" presId="urn:microsoft.com/office/officeart/2005/8/layout/hierarchy1"/>
    <dgm:cxn modelId="{C560E887-85C8-4096-AA6D-3D263AC352AE}" type="presParOf" srcId="{3E895B9A-15B2-4C2A-BBD8-9C49956C0F35}" destId="{7B69E794-5FF7-4465-9520-941A7E20C8E4}" srcOrd="1" destOrd="0" presId="urn:microsoft.com/office/officeart/2005/8/layout/hierarchy1"/>
    <dgm:cxn modelId="{7764A384-E749-4C0C-A205-CE1479D154AB}" type="presParOf" srcId="{BF5E7604-AA20-4138-81E9-897EAFD7AF59}" destId="{E6F1122B-5C58-4A8D-9B7D-375213498134}" srcOrd="1" destOrd="0" presId="urn:microsoft.com/office/officeart/2005/8/layout/hierarchy1"/>
    <dgm:cxn modelId="{A3DA4C28-4513-4B09-B2CD-B0953ABD64AE}" type="presParOf" srcId="{0E2AC602-56FA-4D2E-9AB8-DEF43BA2DDC9}" destId="{DD0357FE-EA25-403B-8F65-6D2517EE6C5B}" srcOrd="1" destOrd="0" presId="urn:microsoft.com/office/officeart/2005/8/layout/hierarchy1"/>
    <dgm:cxn modelId="{6F0BA0BE-D1C6-445B-A90C-D295F23B6937}" type="presParOf" srcId="{DD0357FE-EA25-403B-8F65-6D2517EE6C5B}" destId="{89992493-F160-419A-9065-CDA531A9D0AA}" srcOrd="0" destOrd="0" presId="urn:microsoft.com/office/officeart/2005/8/layout/hierarchy1"/>
    <dgm:cxn modelId="{4C199225-0D36-4204-8D08-9219AB2D653B}" type="presParOf" srcId="{89992493-F160-419A-9065-CDA531A9D0AA}" destId="{F8EB1989-091F-4857-AA82-EC42B27B780F}" srcOrd="0" destOrd="0" presId="urn:microsoft.com/office/officeart/2005/8/layout/hierarchy1"/>
    <dgm:cxn modelId="{E882FCC8-CCC8-4862-B346-C810A0B60EB1}" type="presParOf" srcId="{89992493-F160-419A-9065-CDA531A9D0AA}" destId="{0323A00F-9CD8-41BE-8D9F-98DF2ACBB858}" srcOrd="1" destOrd="0" presId="urn:microsoft.com/office/officeart/2005/8/layout/hierarchy1"/>
    <dgm:cxn modelId="{45C71124-251E-4677-948A-B3105942696C}" type="presParOf" srcId="{DD0357FE-EA25-403B-8F65-6D2517EE6C5B}" destId="{764C6227-8987-4061-B6DB-171A2D703094}" srcOrd="1" destOrd="0" presId="urn:microsoft.com/office/officeart/2005/8/layout/hierarchy1"/>
    <dgm:cxn modelId="{3B6A1305-B000-4C40-B915-3DAAFEE545CE}" type="presParOf" srcId="{0E2AC602-56FA-4D2E-9AB8-DEF43BA2DDC9}" destId="{557A5711-BBD9-4DEE-9540-63E56A38E781}" srcOrd="2" destOrd="0" presId="urn:microsoft.com/office/officeart/2005/8/layout/hierarchy1"/>
    <dgm:cxn modelId="{6F9A475F-DE19-4ED8-AD1F-81429FF31FFB}" type="presParOf" srcId="{557A5711-BBD9-4DEE-9540-63E56A38E781}" destId="{E4EBD818-FA85-40C0-A31A-022591F6F123}" srcOrd="0" destOrd="0" presId="urn:microsoft.com/office/officeart/2005/8/layout/hierarchy1"/>
    <dgm:cxn modelId="{F9E043AB-1A92-4992-B480-A907F24C040B}" type="presParOf" srcId="{E4EBD818-FA85-40C0-A31A-022591F6F123}" destId="{215A3C6C-E65B-4082-8E42-45B94BA9EAB1}" srcOrd="0" destOrd="0" presId="urn:microsoft.com/office/officeart/2005/8/layout/hierarchy1"/>
    <dgm:cxn modelId="{1CBCBC4E-4541-4A9C-BF86-863F7FCBB4CC}" type="presParOf" srcId="{E4EBD818-FA85-40C0-A31A-022591F6F123}" destId="{ACB1220E-3935-4D95-8A9F-50A7BB3D8A2C}" srcOrd="1" destOrd="0" presId="urn:microsoft.com/office/officeart/2005/8/layout/hierarchy1"/>
    <dgm:cxn modelId="{B85227D2-3F35-4962-A191-4FCE9A5006CE}" type="presParOf" srcId="{557A5711-BBD9-4DEE-9540-63E56A38E781}" destId="{F4032B68-38C4-4F21-B7DF-9E2CAA7006C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7CB150-75FC-4661-99FE-24A7ADF51EC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F913F981-4216-429C-AEFE-8EA4F863790D}">
      <dgm:prSet/>
      <dgm:spPr/>
      <dgm:t>
        <a:bodyPr/>
        <a:lstStyle/>
        <a:p>
          <a:r>
            <a:rPr lang="en-US"/>
            <a:t>Aerial agricultural applications</a:t>
          </a:r>
        </a:p>
      </dgm:t>
    </dgm:pt>
    <dgm:pt modelId="{6385DD3F-06FD-4573-BF5D-AAE62E868CFB}" type="parTrans" cxnId="{181C8604-4C48-4C24-BEF3-A125E802AC8A}">
      <dgm:prSet/>
      <dgm:spPr/>
      <dgm:t>
        <a:bodyPr/>
        <a:lstStyle/>
        <a:p>
          <a:endParaRPr lang="en-US"/>
        </a:p>
      </dgm:t>
    </dgm:pt>
    <dgm:pt modelId="{75D7DDBE-84D3-4922-B98F-E90913C0C7C1}" type="sibTrans" cxnId="{181C8604-4C48-4C24-BEF3-A125E802AC8A}">
      <dgm:prSet/>
      <dgm:spPr/>
      <dgm:t>
        <a:bodyPr/>
        <a:lstStyle/>
        <a:p>
          <a:endParaRPr lang="en-US"/>
        </a:p>
      </dgm:t>
    </dgm:pt>
    <dgm:pt modelId="{28184B27-8BC3-405D-8992-ABD6216C5EE5}">
      <dgm:prSet/>
      <dgm:spPr/>
      <dgm:t>
        <a:bodyPr/>
        <a:lstStyle/>
        <a:p>
          <a:r>
            <a:rPr lang="en-US"/>
            <a:t>Aerial firefighting</a:t>
          </a:r>
        </a:p>
      </dgm:t>
    </dgm:pt>
    <dgm:pt modelId="{2D119227-13A9-4C36-9E62-11025D3773C4}" type="parTrans" cxnId="{0BBEDD51-F550-4AA8-9E55-25DCC7708F20}">
      <dgm:prSet/>
      <dgm:spPr/>
      <dgm:t>
        <a:bodyPr/>
        <a:lstStyle/>
        <a:p>
          <a:endParaRPr lang="en-US"/>
        </a:p>
      </dgm:t>
    </dgm:pt>
    <dgm:pt modelId="{835B4D4E-3CF5-45AA-80FD-D1190692FD5B}" type="sibTrans" cxnId="{0BBEDD51-F550-4AA8-9E55-25DCC7708F20}">
      <dgm:prSet/>
      <dgm:spPr/>
      <dgm:t>
        <a:bodyPr/>
        <a:lstStyle/>
        <a:p>
          <a:endParaRPr lang="en-US"/>
        </a:p>
      </dgm:t>
    </dgm:pt>
    <dgm:pt modelId="{430911B5-A093-42D8-8AE8-6E3689E3AB89}">
      <dgm:prSet/>
      <dgm:spPr/>
      <dgm:t>
        <a:bodyPr/>
        <a:lstStyle/>
        <a:p>
          <a:r>
            <a:rPr lang="en-US"/>
            <a:t>Aerial ambulance</a:t>
          </a:r>
        </a:p>
      </dgm:t>
    </dgm:pt>
    <dgm:pt modelId="{2DEF8CEA-18B1-4CBC-A8D0-9F245813DA73}" type="parTrans" cxnId="{D5E5BB48-CCD3-43E1-9591-559442BA6204}">
      <dgm:prSet/>
      <dgm:spPr/>
      <dgm:t>
        <a:bodyPr/>
        <a:lstStyle/>
        <a:p>
          <a:endParaRPr lang="en-US"/>
        </a:p>
      </dgm:t>
    </dgm:pt>
    <dgm:pt modelId="{B4F3EBC8-1AAE-416B-9D70-8EF4D0E81330}" type="sibTrans" cxnId="{D5E5BB48-CCD3-43E1-9591-559442BA6204}">
      <dgm:prSet/>
      <dgm:spPr/>
      <dgm:t>
        <a:bodyPr/>
        <a:lstStyle/>
        <a:p>
          <a:endParaRPr lang="en-US"/>
        </a:p>
      </dgm:t>
    </dgm:pt>
    <dgm:pt modelId="{5791FAFE-8D8E-45E5-BD19-C9780722C96F}">
      <dgm:prSet/>
      <dgm:spPr/>
      <dgm:t>
        <a:bodyPr/>
        <a:lstStyle/>
        <a:p>
          <a:r>
            <a:rPr lang="en-US"/>
            <a:t>Air Taxi / Passengers on-demand</a:t>
          </a:r>
        </a:p>
      </dgm:t>
    </dgm:pt>
    <dgm:pt modelId="{E44904DB-7C2C-49B5-8610-B8DC08CB7209}" type="parTrans" cxnId="{29F9EF8C-7677-4706-9897-83B7FE1843AC}">
      <dgm:prSet/>
      <dgm:spPr/>
      <dgm:t>
        <a:bodyPr/>
        <a:lstStyle/>
        <a:p>
          <a:endParaRPr lang="en-US"/>
        </a:p>
      </dgm:t>
    </dgm:pt>
    <dgm:pt modelId="{7E1E2AAA-AF6E-4FCE-A677-33DE9411FB4C}" type="sibTrans" cxnId="{29F9EF8C-7677-4706-9897-83B7FE1843AC}">
      <dgm:prSet/>
      <dgm:spPr/>
      <dgm:t>
        <a:bodyPr/>
        <a:lstStyle/>
        <a:p>
          <a:endParaRPr lang="en-US"/>
        </a:p>
      </dgm:t>
    </dgm:pt>
    <dgm:pt modelId="{05489FC4-ED56-409A-B8B0-647449194602}">
      <dgm:prSet/>
      <dgm:spPr/>
      <dgm:t>
        <a:bodyPr/>
        <a:lstStyle/>
        <a:p>
          <a:r>
            <a:rPr lang="en-US"/>
            <a:t>Air tours</a:t>
          </a:r>
        </a:p>
      </dgm:t>
    </dgm:pt>
    <dgm:pt modelId="{AF7F9B08-6800-4699-A0F8-3C5C631D8161}" type="parTrans" cxnId="{E7288B4E-AE61-47F3-9C58-DDC17AEAC001}">
      <dgm:prSet/>
      <dgm:spPr/>
      <dgm:t>
        <a:bodyPr/>
        <a:lstStyle/>
        <a:p>
          <a:endParaRPr lang="en-US"/>
        </a:p>
      </dgm:t>
    </dgm:pt>
    <dgm:pt modelId="{78548131-54EC-4AD7-ABDD-58546ED9BF9B}" type="sibTrans" cxnId="{E7288B4E-AE61-47F3-9C58-DDC17AEAC001}">
      <dgm:prSet/>
      <dgm:spPr/>
      <dgm:t>
        <a:bodyPr/>
        <a:lstStyle/>
        <a:p>
          <a:endParaRPr lang="en-US"/>
        </a:p>
      </dgm:t>
    </dgm:pt>
    <dgm:pt modelId="{F6A43B82-CF4E-4554-9A2E-752F91E4B44F}">
      <dgm:prSet/>
      <dgm:spPr/>
      <dgm:t>
        <a:bodyPr/>
        <a:lstStyle/>
        <a:p>
          <a:r>
            <a:rPr lang="en-US"/>
            <a:t>Business / corporate use</a:t>
          </a:r>
        </a:p>
      </dgm:t>
    </dgm:pt>
    <dgm:pt modelId="{D43ED48A-3116-4DD9-96A5-E0B4F340B1BF}" type="parTrans" cxnId="{A5F9F2E4-1C98-4E1E-AB3D-FAB93D366F6B}">
      <dgm:prSet/>
      <dgm:spPr/>
      <dgm:t>
        <a:bodyPr/>
        <a:lstStyle/>
        <a:p>
          <a:endParaRPr lang="en-US"/>
        </a:p>
      </dgm:t>
    </dgm:pt>
    <dgm:pt modelId="{EF310CC6-E349-49A3-BF7F-4AFBFA7D2AE1}" type="sibTrans" cxnId="{A5F9F2E4-1C98-4E1E-AB3D-FAB93D366F6B}">
      <dgm:prSet/>
      <dgm:spPr/>
      <dgm:t>
        <a:bodyPr/>
        <a:lstStyle/>
        <a:p>
          <a:endParaRPr lang="en-US"/>
        </a:p>
      </dgm:t>
    </dgm:pt>
    <dgm:pt modelId="{5C68C2C7-81EB-4998-B1F9-E388F6845016}">
      <dgm:prSet/>
      <dgm:spPr/>
      <dgm:t>
        <a:bodyPr/>
        <a:lstStyle/>
        <a:p>
          <a:r>
            <a:rPr lang="en-US"/>
            <a:t>Disaster relief</a:t>
          </a:r>
        </a:p>
      </dgm:t>
    </dgm:pt>
    <dgm:pt modelId="{6A3B9685-49B6-43A4-AA55-05CFFDBB032B}" type="parTrans" cxnId="{28F5CA59-633C-4324-95AB-ABFD17ADB8FC}">
      <dgm:prSet/>
      <dgm:spPr/>
      <dgm:t>
        <a:bodyPr/>
        <a:lstStyle/>
        <a:p>
          <a:endParaRPr lang="en-US"/>
        </a:p>
      </dgm:t>
    </dgm:pt>
    <dgm:pt modelId="{E96DBB14-B93D-4F9F-9E2A-DC4C8B9692E8}" type="sibTrans" cxnId="{28F5CA59-633C-4324-95AB-ABFD17ADB8FC}">
      <dgm:prSet/>
      <dgm:spPr/>
      <dgm:t>
        <a:bodyPr/>
        <a:lstStyle/>
        <a:p>
          <a:endParaRPr lang="en-US"/>
        </a:p>
      </dgm:t>
    </dgm:pt>
    <dgm:pt modelId="{93B82021-63E5-4DAD-A0B6-FD037CAC2746}">
      <dgm:prSet/>
      <dgm:spPr/>
      <dgm:t>
        <a:bodyPr/>
        <a:lstStyle/>
        <a:p>
          <a:r>
            <a:rPr lang="en-US"/>
            <a:t>Drug enforcement</a:t>
          </a:r>
        </a:p>
      </dgm:t>
    </dgm:pt>
    <dgm:pt modelId="{2396E380-CDA3-4790-AEC8-337C1B0D8BF2}" type="parTrans" cxnId="{C37752AD-631C-4FE7-AE8D-B0EC02D8FFDC}">
      <dgm:prSet/>
      <dgm:spPr/>
      <dgm:t>
        <a:bodyPr/>
        <a:lstStyle/>
        <a:p>
          <a:endParaRPr lang="en-US"/>
        </a:p>
      </dgm:t>
    </dgm:pt>
    <dgm:pt modelId="{37145580-FD5A-4743-AC91-34946DBAE39B}" type="sibTrans" cxnId="{C37752AD-631C-4FE7-AE8D-B0EC02D8FFDC}">
      <dgm:prSet/>
      <dgm:spPr/>
      <dgm:t>
        <a:bodyPr/>
        <a:lstStyle/>
        <a:p>
          <a:endParaRPr lang="en-US"/>
        </a:p>
      </dgm:t>
    </dgm:pt>
    <dgm:pt modelId="{B5538BA4-F096-4E63-A816-FE9BC9DAB4DE}">
      <dgm:prSet/>
      <dgm:spPr/>
      <dgm:t>
        <a:bodyPr/>
        <a:lstStyle/>
        <a:p>
          <a:r>
            <a:rPr lang="en-US"/>
            <a:t>Flight instructions</a:t>
          </a:r>
        </a:p>
      </dgm:t>
    </dgm:pt>
    <dgm:pt modelId="{0E2BC8CA-A8D4-424E-802C-284194735E2F}" type="parTrans" cxnId="{1D74DE72-CD26-4E17-A93B-405834E8C9E8}">
      <dgm:prSet/>
      <dgm:spPr/>
      <dgm:t>
        <a:bodyPr/>
        <a:lstStyle/>
        <a:p>
          <a:endParaRPr lang="en-US"/>
        </a:p>
      </dgm:t>
    </dgm:pt>
    <dgm:pt modelId="{84B207B1-515D-43DD-8E15-0918CFC3238C}" type="sibTrans" cxnId="{1D74DE72-CD26-4E17-A93B-405834E8C9E8}">
      <dgm:prSet/>
      <dgm:spPr/>
      <dgm:t>
        <a:bodyPr/>
        <a:lstStyle/>
        <a:p>
          <a:endParaRPr lang="en-US"/>
        </a:p>
      </dgm:t>
    </dgm:pt>
    <dgm:pt modelId="{085ADA64-83C7-44CF-BD67-E0740FD47F03}">
      <dgm:prSet/>
      <dgm:spPr/>
      <dgm:t>
        <a:bodyPr/>
        <a:lstStyle/>
        <a:p>
          <a:r>
            <a:rPr lang="en-US"/>
            <a:t>Overnight packages</a:t>
          </a:r>
        </a:p>
      </dgm:t>
    </dgm:pt>
    <dgm:pt modelId="{23704333-5561-4D33-84CB-CAA0088D1840}" type="parTrans" cxnId="{D5136281-9449-4303-A54C-DC88D5C40006}">
      <dgm:prSet/>
      <dgm:spPr/>
      <dgm:t>
        <a:bodyPr/>
        <a:lstStyle/>
        <a:p>
          <a:endParaRPr lang="en-US"/>
        </a:p>
      </dgm:t>
    </dgm:pt>
    <dgm:pt modelId="{6882E0D1-9DCD-46CB-B625-06F4FABA2926}" type="sibTrans" cxnId="{D5136281-9449-4303-A54C-DC88D5C40006}">
      <dgm:prSet/>
      <dgm:spPr/>
      <dgm:t>
        <a:bodyPr/>
        <a:lstStyle/>
        <a:p>
          <a:endParaRPr lang="en-US"/>
        </a:p>
      </dgm:t>
    </dgm:pt>
    <dgm:pt modelId="{AB35AE80-9C9B-42DF-824A-646705879B7C}">
      <dgm:prSet/>
      <dgm:spPr/>
      <dgm:t>
        <a:bodyPr/>
        <a:lstStyle/>
        <a:p>
          <a:r>
            <a:rPr lang="en-US"/>
            <a:t>Personal / Recreation</a:t>
          </a:r>
        </a:p>
      </dgm:t>
    </dgm:pt>
    <dgm:pt modelId="{D6F81239-D196-4DA8-8908-8110CFE64C68}" type="parTrans" cxnId="{1071B1A3-073C-4431-9906-11C10800BB84}">
      <dgm:prSet/>
      <dgm:spPr/>
      <dgm:t>
        <a:bodyPr/>
        <a:lstStyle/>
        <a:p>
          <a:endParaRPr lang="en-US"/>
        </a:p>
      </dgm:t>
    </dgm:pt>
    <dgm:pt modelId="{C59324F6-ECE2-456D-9C34-CD5DD1ECE791}" type="sibTrans" cxnId="{1071B1A3-073C-4431-9906-11C10800BB84}">
      <dgm:prSet/>
      <dgm:spPr/>
      <dgm:t>
        <a:bodyPr/>
        <a:lstStyle/>
        <a:p>
          <a:endParaRPr lang="en-US"/>
        </a:p>
      </dgm:t>
    </dgm:pt>
    <dgm:pt modelId="{E515EB06-644A-43B6-B930-9FDEB5100B4A}">
      <dgm:prSet/>
      <dgm:spPr/>
      <dgm:t>
        <a:bodyPr/>
        <a:lstStyle/>
        <a:p>
          <a:r>
            <a:rPr lang="en-US"/>
            <a:t>Power line inspections</a:t>
          </a:r>
        </a:p>
      </dgm:t>
    </dgm:pt>
    <dgm:pt modelId="{72500430-0BA3-4AFD-9B93-851FCDEEA5E4}" type="parTrans" cxnId="{E58CDA2C-8EC6-4FA4-BD91-530C46425446}">
      <dgm:prSet/>
      <dgm:spPr/>
      <dgm:t>
        <a:bodyPr/>
        <a:lstStyle/>
        <a:p>
          <a:endParaRPr lang="en-US"/>
        </a:p>
      </dgm:t>
    </dgm:pt>
    <dgm:pt modelId="{1EC496F9-67FD-4804-9700-41FC8A989F11}" type="sibTrans" cxnId="{E58CDA2C-8EC6-4FA4-BD91-530C46425446}">
      <dgm:prSet/>
      <dgm:spPr/>
      <dgm:t>
        <a:bodyPr/>
        <a:lstStyle/>
        <a:p>
          <a:endParaRPr lang="en-US"/>
        </a:p>
      </dgm:t>
    </dgm:pt>
    <dgm:pt modelId="{C99DFB4D-A062-4020-A23D-5E42E9861941}">
      <dgm:prSet/>
      <dgm:spPr/>
      <dgm:t>
        <a:bodyPr/>
        <a:lstStyle/>
        <a:p>
          <a:r>
            <a:rPr lang="en-US"/>
            <a:t>Search and rescue</a:t>
          </a:r>
        </a:p>
      </dgm:t>
    </dgm:pt>
    <dgm:pt modelId="{C5793FB5-DE56-4647-9711-FAE90091D223}" type="parTrans" cxnId="{CDC5D146-B610-4CCC-ACE6-ABCCEEE070B4}">
      <dgm:prSet/>
      <dgm:spPr/>
      <dgm:t>
        <a:bodyPr/>
        <a:lstStyle/>
        <a:p>
          <a:endParaRPr lang="en-US"/>
        </a:p>
      </dgm:t>
    </dgm:pt>
    <dgm:pt modelId="{D7DF48B1-DEE6-4639-A2F6-84F3E620384D}" type="sibTrans" cxnId="{CDC5D146-B610-4CCC-ACE6-ABCCEEE070B4}">
      <dgm:prSet/>
      <dgm:spPr/>
      <dgm:t>
        <a:bodyPr/>
        <a:lstStyle/>
        <a:p>
          <a:endParaRPr lang="en-US"/>
        </a:p>
      </dgm:t>
    </dgm:pt>
    <dgm:pt modelId="{536F3F3E-BA2C-46FD-B745-154CD30467C0}">
      <dgm:prSet/>
      <dgm:spPr/>
      <dgm:t>
        <a:bodyPr/>
        <a:lstStyle/>
        <a:p>
          <a:r>
            <a:rPr lang="en-US"/>
            <a:t>Traffic advisory</a:t>
          </a:r>
        </a:p>
      </dgm:t>
    </dgm:pt>
    <dgm:pt modelId="{67E0C397-6FA1-4C9B-B3BB-77E8254A18A2}" type="parTrans" cxnId="{1E21E49D-DE4B-4484-94C8-DF81B11F4830}">
      <dgm:prSet/>
      <dgm:spPr/>
      <dgm:t>
        <a:bodyPr/>
        <a:lstStyle/>
        <a:p>
          <a:endParaRPr lang="en-US"/>
        </a:p>
      </dgm:t>
    </dgm:pt>
    <dgm:pt modelId="{823310CC-B538-4FA0-B2EA-5F8C3C7E46E7}" type="sibTrans" cxnId="{1E21E49D-DE4B-4484-94C8-DF81B11F4830}">
      <dgm:prSet/>
      <dgm:spPr/>
      <dgm:t>
        <a:bodyPr/>
        <a:lstStyle/>
        <a:p>
          <a:endParaRPr lang="en-US"/>
        </a:p>
      </dgm:t>
    </dgm:pt>
    <dgm:pt modelId="{422B8938-E73B-415E-BBF3-E14E8D8F51BA}">
      <dgm:prSet/>
      <dgm:spPr/>
      <dgm:t>
        <a:bodyPr/>
        <a:lstStyle/>
        <a:p>
          <a:r>
            <a:rPr lang="en-US"/>
            <a:t>Transporting human organs</a:t>
          </a:r>
        </a:p>
      </dgm:t>
    </dgm:pt>
    <dgm:pt modelId="{365694C6-1BCD-4E0D-9FCC-FAA88327FF37}" type="parTrans" cxnId="{1C1AED49-3598-49D2-AC0B-53142E5A9CDF}">
      <dgm:prSet/>
      <dgm:spPr/>
      <dgm:t>
        <a:bodyPr/>
        <a:lstStyle/>
        <a:p>
          <a:endParaRPr lang="en-US"/>
        </a:p>
      </dgm:t>
    </dgm:pt>
    <dgm:pt modelId="{95766B01-8EF3-45C3-B3F1-F3CAAA0B13AE}" type="sibTrans" cxnId="{1C1AED49-3598-49D2-AC0B-53142E5A9CDF}">
      <dgm:prSet/>
      <dgm:spPr/>
      <dgm:t>
        <a:bodyPr/>
        <a:lstStyle/>
        <a:p>
          <a:endParaRPr lang="en-US"/>
        </a:p>
      </dgm:t>
    </dgm:pt>
    <dgm:pt modelId="{9757B341-D6B9-4F13-BC06-DDA93F050E02}">
      <dgm:prSet/>
      <dgm:spPr/>
      <dgm:t>
        <a:bodyPr/>
        <a:lstStyle/>
        <a:p>
          <a:r>
            <a:rPr lang="en-US"/>
            <a:t>Weather observations</a:t>
          </a:r>
        </a:p>
      </dgm:t>
    </dgm:pt>
    <dgm:pt modelId="{0BB90961-B9AB-413D-B688-DE770092AD75}" type="parTrans" cxnId="{3C2734EC-01A8-4DF9-9F2F-44FF99CD7AE9}">
      <dgm:prSet/>
      <dgm:spPr/>
      <dgm:t>
        <a:bodyPr/>
        <a:lstStyle/>
        <a:p>
          <a:endParaRPr lang="en-US"/>
        </a:p>
      </dgm:t>
    </dgm:pt>
    <dgm:pt modelId="{95EBFE15-F094-4887-B5CE-9C3AA89774D3}" type="sibTrans" cxnId="{3C2734EC-01A8-4DF9-9F2F-44FF99CD7AE9}">
      <dgm:prSet/>
      <dgm:spPr/>
      <dgm:t>
        <a:bodyPr/>
        <a:lstStyle/>
        <a:p>
          <a:endParaRPr lang="en-US"/>
        </a:p>
      </dgm:t>
    </dgm:pt>
    <dgm:pt modelId="{7E1788BC-EB29-48EF-AC68-96ED3ACA42A0}">
      <dgm:prSet/>
      <dgm:spPr/>
      <dgm:t>
        <a:bodyPr/>
        <a:lstStyle/>
        <a:p>
          <a:r>
            <a:rPr lang="en-US"/>
            <a:t>Wildlife management</a:t>
          </a:r>
        </a:p>
      </dgm:t>
    </dgm:pt>
    <dgm:pt modelId="{88AB78C4-206A-4453-B005-A46469E1F7AC}" type="parTrans" cxnId="{AB290B5D-05AE-456F-B47E-BA78E0FDD649}">
      <dgm:prSet/>
      <dgm:spPr/>
      <dgm:t>
        <a:bodyPr/>
        <a:lstStyle/>
        <a:p>
          <a:endParaRPr lang="en-US"/>
        </a:p>
      </dgm:t>
    </dgm:pt>
    <dgm:pt modelId="{16968D94-5480-4B25-A93A-D944FBD4A937}" type="sibTrans" cxnId="{AB290B5D-05AE-456F-B47E-BA78E0FDD649}">
      <dgm:prSet/>
      <dgm:spPr/>
      <dgm:t>
        <a:bodyPr/>
        <a:lstStyle/>
        <a:p>
          <a:endParaRPr lang="en-US"/>
        </a:p>
      </dgm:t>
    </dgm:pt>
    <dgm:pt modelId="{D16A501C-84E6-4FD4-B0AC-DA5A5EF9451C}" type="pres">
      <dgm:prSet presAssocID="{D97CB150-75FC-4661-99FE-24A7ADF51ECB}" presName="diagram" presStyleCnt="0">
        <dgm:presLayoutVars>
          <dgm:dir/>
          <dgm:resizeHandles val="exact"/>
        </dgm:presLayoutVars>
      </dgm:prSet>
      <dgm:spPr/>
    </dgm:pt>
    <dgm:pt modelId="{5399BCDF-79E1-4B28-965A-AAB3ADEFE607}" type="pres">
      <dgm:prSet presAssocID="{F913F981-4216-429C-AEFE-8EA4F863790D}" presName="node" presStyleLbl="node1" presStyleIdx="0" presStyleCnt="17">
        <dgm:presLayoutVars>
          <dgm:bulletEnabled val="1"/>
        </dgm:presLayoutVars>
      </dgm:prSet>
      <dgm:spPr/>
    </dgm:pt>
    <dgm:pt modelId="{711FF0DF-E132-48AF-8352-3DB81F4B95D3}" type="pres">
      <dgm:prSet presAssocID="{75D7DDBE-84D3-4922-B98F-E90913C0C7C1}" presName="sibTrans" presStyleCnt="0"/>
      <dgm:spPr/>
    </dgm:pt>
    <dgm:pt modelId="{B9E5CD01-D6BA-4005-9529-CB8E9438B438}" type="pres">
      <dgm:prSet presAssocID="{28184B27-8BC3-405D-8992-ABD6216C5EE5}" presName="node" presStyleLbl="node1" presStyleIdx="1" presStyleCnt="17">
        <dgm:presLayoutVars>
          <dgm:bulletEnabled val="1"/>
        </dgm:presLayoutVars>
      </dgm:prSet>
      <dgm:spPr/>
    </dgm:pt>
    <dgm:pt modelId="{FFFFCBEB-4901-4756-8EC5-C08EAFD46563}" type="pres">
      <dgm:prSet presAssocID="{835B4D4E-3CF5-45AA-80FD-D1190692FD5B}" presName="sibTrans" presStyleCnt="0"/>
      <dgm:spPr/>
    </dgm:pt>
    <dgm:pt modelId="{17354126-4A62-45DA-87FF-9A2F879C12E9}" type="pres">
      <dgm:prSet presAssocID="{430911B5-A093-42D8-8AE8-6E3689E3AB89}" presName="node" presStyleLbl="node1" presStyleIdx="2" presStyleCnt="17">
        <dgm:presLayoutVars>
          <dgm:bulletEnabled val="1"/>
        </dgm:presLayoutVars>
      </dgm:prSet>
      <dgm:spPr/>
    </dgm:pt>
    <dgm:pt modelId="{5DCAE7A5-4CB2-41D5-8E0F-7A4699E34C66}" type="pres">
      <dgm:prSet presAssocID="{B4F3EBC8-1AAE-416B-9D70-8EF4D0E81330}" presName="sibTrans" presStyleCnt="0"/>
      <dgm:spPr/>
    </dgm:pt>
    <dgm:pt modelId="{F1976DD7-B305-4D28-A8FF-4D78F82B449F}" type="pres">
      <dgm:prSet presAssocID="{5791FAFE-8D8E-45E5-BD19-C9780722C96F}" presName="node" presStyleLbl="node1" presStyleIdx="3" presStyleCnt="17">
        <dgm:presLayoutVars>
          <dgm:bulletEnabled val="1"/>
        </dgm:presLayoutVars>
      </dgm:prSet>
      <dgm:spPr/>
    </dgm:pt>
    <dgm:pt modelId="{2AF8A195-B87B-413B-928B-991535E5BF7B}" type="pres">
      <dgm:prSet presAssocID="{7E1E2AAA-AF6E-4FCE-A677-33DE9411FB4C}" presName="sibTrans" presStyleCnt="0"/>
      <dgm:spPr/>
    </dgm:pt>
    <dgm:pt modelId="{0913B07B-B577-488E-BEE6-0613134B94BC}" type="pres">
      <dgm:prSet presAssocID="{05489FC4-ED56-409A-B8B0-647449194602}" presName="node" presStyleLbl="node1" presStyleIdx="4" presStyleCnt="17">
        <dgm:presLayoutVars>
          <dgm:bulletEnabled val="1"/>
        </dgm:presLayoutVars>
      </dgm:prSet>
      <dgm:spPr/>
    </dgm:pt>
    <dgm:pt modelId="{22F669A9-79DA-4C56-9D8F-5E7D3A4CF776}" type="pres">
      <dgm:prSet presAssocID="{78548131-54EC-4AD7-ABDD-58546ED9BF9B}" presName="sibTrans" presStyleCnt="0"/>
      <dgm:spPr/>
    </dgm:pt>
    <dgm:pt modelId="{FF5C4217-3460-4C24-B009-4CF1FA40AE97}" type="pres">
      <dgm:prSet presAssocID="{F6A43B82-CF4E-4554-9A2E-752F91E4B44F}" presName="node" presStyleLbl="node1" presStyleIdx="5" presStyleCnt="17">
        <dgm:presLayoutVars>
          <dgm:bulletEnabled val="1"/>
        </dgm:presLayoutVars>
      </dgm:prSet>
      <dgm:spPr/>
    </dgm:pt>
    <dgm:pt modelId="{18CF5913-9AAE-4B9C-AA09-B029523244CB}" type="pres">
      <dgm:prSet presAssocID="{EF310CC6-E349-49A3-BF7F-4AFBFA7D2AE1}" presName="sibTrans" presStyleCnt="0"/>
      <dgm:spPr/>
    </dgm:pt>
    <dgm:pt modelId="{16755001-A5E0-40E6-AACA-A35FF9CA773A}" type="pres">
      <dgm:prSet presAssocID="{5C68C2C7-81EB-4998-B1F9-E388F6845016}" presName="node" presStyleLbl="node1" presStyleIdx="6" presStyleCnt="17">
        <dgm:presLayoutVars>
          <dgm:bulletEnabled val="1"/>
        </dgm:presLayoutVars>
      </dgm:prSet>
      <dgm:spPr/>
    </dgm:pt>
    <dgm:pt modelId="{FE51B430-5FD5-4586-BE22-4F3F0B14B29E}" type="pres">
      <dgm:prSet presAssocID="{E96DBB14-B93D-4F9F-9E2A-DC4C8B9692E8}" presName="sibTrans" presStyleCnt="0"/>
      <dgm:spPr/>
    </dgm:pt>
    <dgm:pt modelId="{ACD30D2F-5E1D-42E8-8231-B6B4E82BD866}" type="pres">
      <dgm:prSet presAssocID="{93B82021-63E5-4DAD-A0B6-FD037CAC2746}" presName="node" presStyleLbl="node1" presStyleIdx="7" presStyleCnt="17">
        <dgm:presLayoutVars>
          <dgm:bulletEnabled val="1"/>
        </dgm:presLayoutVars>
      </dgm:prSet>
      <dgm:spPr/>
    </dgm:pt>
    <dgm:pt modelId="{396B43D8-7917-49FE-B8AE-8B56531CB95A}" type="pres">
      <dgm:prSet presAssocID="{37145580-FD5A-4743-AC91-34946DBAE39B}" presName="sibTrans" presStyleCnt="0"/>
      <dgm:spPr/>
    </dgm:pt>
    <dgm:pt modelId="{3417D772-35E2-4DC7-961D-0EC5217DDFC6}" type="pres">
      <dgm:prSet presAssocID="{B5538BA4-F096-4E63-A816-FE9BC9DAB4DE}" presName="node" presStyleLbl="node1" presStyleIdx="8" presStyleCnt="17">
        <dgm:presLayoutVars>
          <dgm:bulletEnabled val="1"/>
        </dgm:presLayoutVars>
      </dgm:prSet>
      <dgm:spPr/>
    </dgm:pt>
    <dgm:pt modelId="{9585BA3D-3E56-46BE-951C-D0505C2DB533}" type="pres">
      <dgm:prSet presAssocID="{84B207B1-515D-43DD-8E15-0918CFC3238C}" presName="sibTrans" presStyleCnt="0"/>
      <dgm:spPr/>
    </dgm:pt>
    <dgm:pt modelId="{5BC31DBE-4D57-4C14-B82B-B12E4CCB1707}" type="pres">
      <dgm:prSet presAssocID="{085ADA64-83C7-44CF-BD67-E0740FD47F03}" presName="node" presStyleLbl="node1" presStyleIdx="9" presStyleCnt="17">
        <dgm:presLayoutVars>
          <dgm:bulletEnabled val="1"/>
        </dgm:presLayoutVars>
      </dgm:prSet>
      <dgm:spPr/>
    </dgm:pt>
    <dgm:pt modelId="{16AC2AB1-6ECC-4924-BFBD-FFE97DD13100}" type="pres">
      <dgm:prSet presAssocID="{6882E0D1-9DCD-46CB-B625-06F4FABA2926}" presName="sibTrans" presStyleCnt="0"/>
      <dgm:spPr/>
    </dgm:pt>
    <dgm:pt modelId="{0201459B-305D-42A5-B4CF-5C154D8B3C82}" type="pres">
      <dgm:prSet presAssocID="{AB35AE80-9C9B-42DF-824A-646705879B7C}" presName="node" presStyleLbl="node1" presStyleIdx="10" presStyleCnt="17">
        <dgm:presLayoutVars>
          <dgm:bulletEnabled val="1"/>
        </dgm:presLayoutVars>
      </dgm:prSet>
      <dgm:spPr/>
    </dgm:pt>
    <dgm:pt modelId="{CEF3B471-DA7D-49FC-B111-9A309FA8EDDF}" type="pres">
      <dgm:prSet presAssocID="{C59324F6-ECE2-456D-9C34-CD5DD1ECE791}" presName="sibTrans" presStyleCnt="0"/>
      <dgm:spPr/>
    </dgm:pt>
    <dgm:pt modelId="{E45AFA08-FD04-4F4D-8456-4AAAFF019F07}" type="pres">
      <dgm:prSet presAssocID="{E515EB06-644A-43B6-B930-9FDEB5100B4A}" presName="node" presStyleLbl="node1" presStyleIdx="11" presStyleCnt="17">
        <dgm:presLayoutVars>
          <dgm:bulletEnabled val="1"/>
        </dgm:presLayoutVars>
      </dgm:prSet>
      <dgm:spPr/>
    </dgm:pt>
    <dgm:pt modelId="{82050B4F-CF63-4F64-948C-6547356D3E00}" type="pres">
      <dgm:prSet presAssocID="{1EC496F9-67FD-4804-9700-41FC8A989F11}" presName="sibTrans" presStyleCnt="0"/>
      <dgm:spPr/>
    </dgm:pt>
    <dgm:pt modelId="{6C211043-9200-47C1-B7F0-51F1EFFC2150}" type="pres">
      <dgm:prSet presAssocID="{C99DFB4D-A062-4020-A23D-5E42E9861941}" presName="node" presStyleLbl="node1" presStyleIdx="12" presStyleCnt="17">
        <dgm:presLayoutVars>
          <dgm:bulletEnabled val="1"/>
        </dgm:presLayoutVars>
      </dgm:prSet>
      <dgm:spPr/>
    </dgm:pt>
    <dgm:pt modelId="{72CE4E2B-6E68-49CC-9055-FCA0FF95477B}" type="pres">
      <dgm:prSet presAssocID="{D7DF48B1-DEE6-4639-A2F6-84F3E620384D}" presName="sibTrans" presStyleCnt="0"/>
      <dgm:spPr/>
    </dgm:pt>
    <dgm:pt modelId="{800F6320-C346-4030-AC69-C0BAE3487038}" type="pres">
      <dgm:prSet presAssocID="{536F3F3E-BA2C-46FD-B745-154CD30467C0}" presName="node" presStyleLbl="node1" presStyleIdx="13" presStyleCnt="17">
        <dgm:presLayoutVars>
          <dgm:bulletEnabled val="1"/>
        </dgm:presLayoutVars>
      </dgm:prSet>
      <dgm:spPr/>
    </dgm:pt>
    <dgm:pt modelId="{3BBFBDBE-5F16-409D-9642-F0C48C986216}" type="pres">
      <dgm:prSet presAssocID="{823310CC-B538-4FA0-B2EA-5F8C3C7E46E7}" presName="sibTrans" presStyleCnt="0"/>
      <dgm:spPr/>
    </dgm:pt>
    <dgm:pt modelId="{981D8140-7DB7-406D-82B1-524B148DA935}" type="pres">
      <dgm:prSet presAssocID="{422B8938-E73B-415E-BBF3-E14E8D8F51BA}" presName="node" presStyleLbl="node1" presStyleIdx="14" presStyleCnt="17">
        <dgm:presLayoutVars>
          <dgm:bulletEnabled val="1"/>
        </dgm:presLayoutVars>
      </dgm:prSet>
      <dgm:spPr/>
    </dgm:pt>
    <dgm:pt modelId="{23C25AE3-6C12-45D2-B3C3-34B1DB8B5399}" type="pres">
      <dgm:prSet presAssocID="{95766B01-8EF3-45C3-B3F1-F3CAAA0B13AE}" presName="sibTrans" presStyleCnt="0"/>
      <dgm:spPr/>
    </dgm:pt>
    <dgm:pt modelId="{F7B6BB78-9A65-41DC-8122-F6B3C25BAC36}" type="pres">
      <dgm:prSet presAssocID="{9757B341-D6B9-4F13-BC06-DDA93F050E02}" presName="node" presStyleLbl="node1" presStyleIdx="15" presStyleCnt="17">
        <dgm:presLayoutVars>
          <dgm:bulletEnabled val="1"/>
        </dgm:presLayoutVars>
      </dgm:prSet>
      <dgm:spPr/>
    </dgm:pt>
    <dgm:pt modelId="{B30155DB-447A-4FB9-9D8C-70D7B0D17DE4}" type="pres">
      <dgm:prSet presAssocID="{95EBFE15-F094-4887-B5CE-9C3AA89774D3}" presName="sibTrans" presStyleCnt="0"/>
      <dgm:spPr/>
    </dgm:pt>
    <dgm:pt modelId="{E7778EAB-0182-4931-9EFA-DCF62FD29367}" type="pres">
      <dgm:prSet presAssocID="{7E1788BC-EB29-48EF-AC68-96ED3ACA42A0}" presName="node" presStyleLbl="node1" presStyleIdx="16" presStyleCnt="17">
        <dgm:presLayoutVars>
          <dgm:bulletEnabled val="1"/>
        </dgm:presLayoutVars>
      </dgm:prSet>
      <dgm:spPr/>
    </dgm:pt>
  </dgm:ptLst>
  <dgm:cxnLst>
    <dgm:cxn modelId="{181C8604-4C48-4C24-BEF3-A125E802AC8A}" srcId="{D97CB150-75FC-4661-99FE-24A7ADF51ECB}" destId="{F913F981-4216-429C-AEFE-8EA4F863790D}" srcOrd="0" destOrd="0" parTransId="{6385DD3F-06FD-4573-BF5D-AAE62E868CFB}" sibTransId="{75D7DDBE-84D3-4922-B98F-E90913C0C7C1}"/>
    <dgm:cxn modelId="{3401CC0B-45AD-43C0-9517-5C6F5ECFF77F}" type="presOf" srcId="{E515EB06-644A-43B6-B930-9FDEB5100B4A}" destId="{E45AFA08-FD04-4F4D-8456-4AAAFF019F07}" srcOrd="0" destOrd="0" presId="urn:microsoft.com/office/officeart/2005/8/layout/default"/>
    <dgm:cxn modelId="{5865C30D-7CC0-45CF-BBEC-A76B2FFFBB56}" type="presOf" srcId="{C99DFB4D-A062-4020-A23D-5E42E9861941}" destId="{6C211043-9200-47C1-B7F0-51F1EFFC2150}" srcOrd="0" destOrd="0" presId="urn:microsoft.com/office/officeart/2005/8/layout/default"/>
    <dgm:cxn modelId="{34D79611-E9C0-4926-9AA5-089B6E0FDC29}" type="presOf" srcId="{93B82021-63E5-4DAD-A0B6-FD037CAC2746}" destId="{ACD30D2F-5E1D-42E8-8231-B6B4E82BD866}" srcOrd="0" destOrd="0" presId="urn:microsoft.com/office/officeart/2005/8/layout/default"/>
    <dgm:cxn modelId="{95E16D13-9C1C-4074-BF1A-686CFAF0AEA7}" type="presOf" srcId="{AB35AE80-9C9B-42DF-824A-646705879B7C}" destId="{0201459B-305D-42A5-B4CF-5C154D8B3C82}" srcOrd="0" destOrd="0" presId="urn:microsoft.com/office/officeart/2005/8/layout/default"/>
    <dgm:cxn modelId="{E58CDA2C-8EC6-4FA4-BD91-530C46425446}" srcId="{D97CB150-75FC-4661-99FE-24A7ADF51ECB}" destId="{E515EB06-644A-43B6-B930-9FDEB5100B4A}" srcOrd="11" destOrd="0" parTransId="{72500430-0BA3-4AFD-9B93-851FCDEEA5E4}" sibTransId="{1EC496F9-67FD-4804-9700-41FC8A989F11}"/>
    <dgm:cxn modelId="{8BF6AA37-19BE-41E2-BE54-964A0A562CF3}" type="presOf" srcId="{422B8938-E73B-415E-BBF3-E14E8D8F51BA}" destId="{981D8140-7DB7-406D-82B1-524B148DA935}" srcOrd="0" destOrd="0" presId="urn:microsoft.com/office/officeart/2005/8/layout/default"/>
    <dgm:cxn modelId="{AB290B5D-05AE-456F-B47E-BA78E0FDD649}" srcId="{D97CB150-75FC-4661-99FE-24A7ADF51ECB}" destId="{7E1788BC-EB29-48EF-AC68-96ED3ACA42A0}" srcOrd="16" destOrd="0" parTransId="{88AB78C4-206A-4453-B005-A46469E1F7AC}" sibTransId="{16968D94-5480-4B25-A93A-D944FBD4A937}"/>
    <dgm:cxn modelId="{CDC5D146-B610-4CCC-ACE6-ABCCEEE070B4}" srcId="{D97CB150-75FC-4661-99FE-24A7ADF51ECB}" destId="{C99DFB4D-A062-4020-A23D-5E42E9861941}" srcOrd="12" destOrd="0" parTransId="{C5793FB5-DE56-4647-9711-FAE90091D223}" sibTransId="{D7DF48B1-DEE6-4639-A2F6-84F3E620384D}"/>
    <dgm:cxn modelId="{D5E5BB48-CCD3-43E1-9591-559442BA6204}" srcId="{D97CB150-75FC-4661-99FE-24A7ADF51ECB}" destId="{430911B5-A093-42D8-8AE8-6E3689E3AB89}" srcOrd="2" destOrd="0" parTransId="{2DEF8CEA-18B1-4CBC-A8D0-9F245813DA73}" sibTransId="{B4F3EBC8-1AAE-416B-9D70-8EF4D0E81330}"/>
    <dgm:cxn modelId="{1C1AED49-3598-49D2-AC0B-53142E5A9CDF}" srcId="{D97CB150-75FC-4661-99FE-24A7ADF51ECB}" destId="{422B8938-E73B-415E-BBF3-E14E8D8F51BA}" srcOrd="14" destOrd="0" parTransId="{365694C6-1BCD-4E0D-9FCC-FAA88327FF37}" sibTransId="{95766B01-8EF3-45C3-B3F1-F3CAAA0B13AE}"/>
    <dgm:cxn modelId="{E7288B4E-AE61-47F3-9C58-DDC17AEAC001}" srcId="{D97CB150-75FC-4661-99FE-24A7ADF51ECB}" destId="{05489FC4-ED56-409A-B8B0-647449194602}" srcOrd="4" destOrd="0" parTransId="{AF7F9B08-6800-4699-A0F8-3C5C631D8161}" sibTransId="{78548131-54EC-4AD7-ABDD-58546ED9BF9B}"/>
    <dgm:cxn modelId="{AC070371-08F6-45A7-A541-75C401015526}" type="presOf" srcId="{05489FC4-ED56-409A-B8B0-647449194602}" destId="{0913B07B-B577-488E-BEE6-0613134B94BC}" srcOrd="0" destOrd="0" presId="urn:microsoft.com/office/officeart/2005/8/layout/default"/>
    <dgm:cxn modelId="{0BBEDD51-F550-4AA8-9E55-25DCC7708F20}" srcId="{D97CB150-75FC-4661-99FE-24A7ADF51ECB}" destId="{28184B27-8BC3-405D-8992-ABD6216C5EE5}" srcOrd="1" destOrd="0" parTransId="{2D119227-13A9-4C36-9E62-11025D3773C4}" sibTransId="{835B4D4E-3CF5-45AA-80FD-D1190692FD5B}"/>
    <dgm:cxn modelId="{1D74DE72-CD26-4E17-A93B-405834E8C9E8}" srcId="{D97CB150-75FC-4661-99FE-24A7ADF51ECB}" destId="{B5538BA4-F096-4E63-A816-FE9BC9DAB4DE}" srcOrd="8" destOrd="0" parTransId="{0E2BC8CA-A8D4-424E-802C-284194735E2F}" sibTransId="{84B207B1-515D-43DD-8E15-0918CFC3238C}"/>
    <dgm:cxn modelId="{28F5CA59-633C-4324-95AB-ABFD17ADB8FC}" srcId="{D97CB150-75FC-4661-99FE-24A7ADF51ECB}" destId="{5C68C2C7-81EB-4998-B1F9-E388F6845016}" srcOrd="6" destOrd="0" parTransId="{6A3B9685-49B6-43A4-AA55-05CFFDBB032B}" sibTransId="{E96DBB14-B93D-4F9F-9E2A-DC4C8B9692E8}"/>
    <dgm:cxn modelId="{53B4EE7A-3A93-496E-8E74-EBC26AB47A90}" type="presOf" srcId="{085ADA64-83C7-44CF-BD67-E0740FD47F03}" destId="{5BC31DBE-4D57-4C14-B82B-B12E4CCB1707}" srcOrd="0" destOrd="0" presId="urn:microsoft.com/office/officeart/2005/8/layout/default"/>
    <dgm:cxn modelId="{D5136281-9449-4303-A54C-DC88D5C40006}" srcId="{D97CB150-75FC-4661-99FE-24A7ADF51ECB}" destId="{085ADA64-83C7-44CF-BD67-E0740FD47F03}" srcOrd="9" destOrd="0" parTransId="{23704333-5561-4D33-84CB-CAA0088D1840}" sibTransId="{6882E0D1-9DCD-46CB-B625-06F4FABA2926}"/>
    <dgm:cxn modelId="{EFE7C281-BAA5-42F9-8849-28ED4E75CDFC}" type="presOf" srcId="{D97CB150-75FC-4661-99FE-24A7ADF51ECB}" destId="{D16A501C-84E6-4FD4-B0AC-DA5A5EF9451C}" srcOrd="0" destOrd="0" presId="urn:microsoft.com/office/officeart/2005/8/layout/default"/>
    <dgm:cxn modelId="{29F9EF8C-7677-4706-9897-83B7FE1843AC}" srcId="{D97CB150-75FC-4661-99FE-24A7ADF51ECB}" destId="{5791FAFE-8D8E-45E5-BD19-C9780722C96F}" srcOrd="3" destOrd="0" parTransId="{E44904DB-7C2C-49B5-8610-B8DC08CB7209}" sibTransId="{7E1E2AAA-AF6E-4FCE-A677-33DE9411FB4C}"/>
    <dgm:cxn modelId="{1E21E49D-DE4B-4484-94C8-DF81B11F4830}" srcId="{D97CB150-75FC-4661-99FE-24A7ADF51ECB}" destId="{536F3F3E-BA2C-46FD-B745-154CD30467C0}" srcOrd="13" destOrd="0" parTransId="{67E0C397-6FA1-4C9B-B3BB-77E8254A18A2}" sibTransId="{823310CC-B538-4FA0-B2EA-5F8C3C7E46E7}"/>
    <dgm:cxn modelId="{079D089F-4D1E-43FB-9983-E71D9483D726}" type="presOf" srcId="{9757B341-D6B9-4F13-BC06-DDA93F050E02}" destId="{F7B6BB78-9A65-41DC-8122-F6B3C25BAC36}" srcOrd="0" destOrd="0" presId="urn:microsoft.com/office/officeart/2005/8/layout/default"/>
    <dgm:cxn modelId="{FC77A89F-7DF0-454C-9094-FFE0EE1EE4EC}" type="presOf" srcId="{28184B27-8BC3-405D-8992-ABD6216C5EE5}" destId="{B9E5CD01-D6BA-4005-9529-CB8E9438B438}" srcOrd="0" destOrd="0" presId="urn:microsoft.com/office/officeart/2005/8/layout/default"/>
    <dgm:cxn modelId="{1071B1A3-073C-4431-9906-11C10800BB84}" srcId="{D97CB150-75FC-4661-99FE-24A7ADF51ECB}" destId="{AB35AE80-9C9B-42DF-824A-646705879B7C}" srcOrd="10" destOrd="0" parTransId="{D6F81239-D196-4DA8-8908-8110CFE64C68}" sibTransId="{C59324F6-ECE2-456D-9C34-CD5DD1ECE791}"/>
    <dgm:cxn modelId="{E6D333A6-F998-4CEF-AEA8-2EFBCDC62860}" type="presOf" srcId="{536F3F3E-BA2C-46FD-B745-154CD30467C0}" destId="{800F6320-C346-4030-AC69-C0BAE3487038}" srcOrd="0" destOrd="0" presId="urn:microsoft.com/office/officeart/2005/8/layout/default"/>
    <dgm:cxn modelId="{F2C5D3A6-03EE-4BF0-A61B-A4AABA228562}" type="presOf" srcId="{5791FAFE-8D8E-45E5-BD19-C9780722C96F}" destId="{F1976DD7-B305-4D28-A8FF-4D78F82B449F}" srcOrd="0" destOrd="0" presId="urn:microsoft.com/office/officeart/2005/8/layout/default"/>
    <dgm:cxn modelId="{C37752AD-631C-4FE7-AE8D-B0EC02D8FFDC}" srcId="{D97CB150-75FC-4661-99FE-24A7ADF51ECB}" destId="{93B82021-63E5-4DAD-A0B6-FD037CAC2746}" srcOrd="7" destOrd="0" parTransId="{2396E380-CDA3-4790-AEC8-337C1B0D8BF2}" sibTransId="{37145580-FD5A-4743-AC91-34946DBAE39B}"/>
    <dgm:cxn modelId="{8FA4EAB0-A8D4-4813-9300-08008B70896C}" type="presOf" srcId="{B5538BA4-F096-4E63-A816-FE9BC9DAB4DE}" destId="{3417D772-35E2-4DC7-961D-0EC5217DDFC6}" srcOrd="0" destOrd="0" presId="urn:microsoft.com/office/officeart/2005/8/layout/default"/>
    <dgm:cxn modelId="{E624F3BD-1FE9-4363-B98B-859B179597F0}" type="presOf" srcId="{7E1788BC-EB29-48EF-AC68-96ED3ACA42A0}" destId="{E7778EAB-0182-4931-9EFA-DCF62FD29367}" srcOrd="0" destOrd="0" presId="urn:microsoft.com/office/officeart/2005/8/layout/default"/>
    <dgm:cxn modelId="{A5F9F2E4-1C98-4E1E-AB3D-FAB93D366F6B}" srcId="{D97CB150-75FC-4661-99FE-24A7ADF51ECB}" destId="{F6A43B82-CF4E-4554-9A2E-752F91E4B44F}" srcOrd="5" destOrd="0" parTransId="{D43ED48A-3116-4DD9-96A5-E0B4F340B1BF}" sibTransId="{EF310CC6-E349-49A3-BF7F-4AFBFA7D2AE1}"/>
    <dgm:cxn modelId="{BCBDE7EB-A6B1-465F-A236-782D6580FCB9}" type="presOf" srcId="{430911B5-A093-42D8-8AE8-6E3689E3AB89}" destId="{17354126-4A62-45DA-87FF-9A2F879C12E9}" srcOrd="0" destOrd="0" presId="urn:microsoft.com/office/officeart/2005/8/layout/default"/>
    <dgm:cxn modelId="{3C2734EC-01A8-4DF9-9F2F-44FF99CD7AE9}" srcId="{D97CB150-75FC-4661-99FE-24A7ADF51ECB}" destId="{9757B341-D6B9-4F13-BC06-DDA93F050E02}" srcOrd="15" destOrd="0" parTransId="{0BB90961-B9AB-413D-B688-DE770092AD75}" sibTransId="{95EBFE15-F094-4887-B5CE-9C3AA89774D3}"/>
    <dgm:cxn modelId="{BFD063FC-5B38-4D55-9F63-D6BF149EB605}" type="presOf" srcId="{5C68C2C7-81EB-4998-B1F9-E388F6845016}" destId="{16755001-A5E0-40E6-AACA-A35FF9CA773A}" srcOrd="0" destOrd="0" presId="urn:microsoft.com/office/officeart/2005/8/layout/default"/>
    <dgm:cxn modelId="{3138A9FC-4742-464B-A2C3-6FAE64AE97A7}" type="presOf" srcId="{F913F981-4216-429C-AEFE-8EA4F863790D}" destId="{5399BCDF-79E1-4B28-965A-AAB3ADEFE607}" srcOrd="0" destOrd="0" presId="urn:microsoft.com/office/officeart/2005/8/layout/default"/>
    <dgm:cxn modelId="{CEF198FF-348C-4DA0-892E-9B844F04AB2A}" type="presOf" srcId="{F6A43B82-CF4E-4554-9A2E-752F91E4B44F}" destId="{FF5C4217-3460-4C24-B009-4CF1FA40AE97}" srcOrd="0" destOrd="0" presId="urn:microsoft.com/office/officeart/2005/8/layout/default"/>
    <dgm:cxn modelId="{373CE86D-FE52-47D9-BAF6-A7C51367C45D}" type="presParOf" srcId="{D16A501C-84E6-4FD4-B0AC-DA5A5EF9451C}" destId="{5399BCDF-79E1-4B28-965A-AAB3ADEFE607}" srcOrd="0" destOrd="0" presId="urn:microsoft.com/office/officeart/2005/8/layout/default"/>
    <dgm:cxn modelId="{2C4B07C2-BE59-4909-A77D-855438300DA9}" type="presParOf" srcId="{D16A501C-84E6-4FD4-B0AC-DA5A5EF9451C}" destId="{711FF0DF-E132-48AF-8352-3DB81F4B95D3}" srcOrd="1" destOrd="0" presId="urn:microsoft.com/office/officeart/2005/8/layout/default"/>
    <dgm:cxn modelId="{6DFFFD14-0252-44E4-AE2A-C27F7C0441C1}" type="presParOf" srcId="{D16A501C-84E6-4FD4-B0AC-DA5A5EF9451C}" destId="{B9E5CD01-D6BA-4005-9529-CB8E9438B438}" srcOrd="2" destOrd="0" presId="urn:microsoft.com/office/officeart/2005/8/layout/default"/>
    <dgm:cxn modelId="{EE981BD0-25A9-4C7D-AEDD-DE207521CB08}" type="presParOf" srcId="{D16A501C-84E6-4FD4-B0AC-DA5A5EF9451C}" destId="{FFFFCBEB-4901-4756-8EC5-C08EAFD46563}" srcOrd="3" destOrd="0" presId="urn:microsoft.com/office/officeart/2005/8/layout/default"/>
    <dgm:cxn modelId="{5AA060D2-9EE8-49F1-8DAA-9EC141A37B57}" type="presParOf" srcId="{D16A501C-84E6-4FD4-B0AC-DA5A5EF9451C}" destId="{17354126-4A62-45DA-87FF-9A2F879C12E9}" srcOrd="4" destOrd="0" presId="urn:microsoft.com/office/officeart/2005/8/layout/default"/>
    <dgm:cxn modelId="{E6873FF5-4AC1-4DAA-B20C-29B2264F3457}" type="presParOf" srcId="{D16A501C-84E6-4FD4-B0AC-DA5A5EF9451C}" destId="{5DCAE7A5-4CB2-41D5-8E0F-7A4699E34C66}" srcOrd="5" destOrd="0" presId="urn:microsoft.com/office/officeart/2005/8/layout/default"/>
    <dgm:cxn modelId="{11C0B083-C472-44FB-AB76-1536464836EB}" type="presParOf" srcId="{D16A501C-84E6-4FD4-B0AC-DA5A5EF9451C}" destId="{F1976DD7-B305-4D28-A8FF-4D78F82B449F}" srcOrd="6" destOrd="0" presId="urn:microsoft.com/office/officeart/2005/8/layout/default"/>
    <dgm:cxn modelId="{248620FC-596B-45D7-BF89-C6E3D6ACB608}" type="presParOf" srcId="{D16A501C-84E6-4FD4-B0AC-DA5A5EF9451C}" destId="{2AF8A195-B87B-413B-928B-991535E5BF7B}" srcOrd="7" destOrd="0" presId="urn:microsoft.com/office/officeart/2005/8/layout/default"/>
    <dgm:cxn modelId="{C3F55E79-94B8-4087-9647-38E1805AB372}" type="presParOf" srcId="{D16A501C-84E6-4FD4-B0AC-DA5A5EF9451C}" destId="{0913B07B-B577-488E-BEE6-0613134B94BC}" srcOrd="8" destOrd="0" presId="urn:microsoft.com/office/officeart/2005/8/layout/default"/>
    <dgm:cxn modelId="{B0685133-690F-4ED3-828C-0464AE1E71FB}" type="presParOf" srcId="{D16A501C-84E6-4FD4-B0AC-DA5A5EF9451C}" destId="{22F669A9-79DA-4C56-9D8F-5E7D3A4CF776}" srcOrd="9" destOrd="0" presId="urn:microsoft.com/office/officeart/2005/8/layout/default"/>
    <dgm:cxn modelId="{471EAC5C-67F7-4370-A339-6FC2AAE3D45D}" type="presParOf" srcId="{D16A501C-84E6-4FD4-B0AC-DA5A5EF9451C}" destId="{FF5C4217-3460-4C24-B009-4CF1FA40AE97}" srcOrd="10" destOrd="0" presId="urn:microsoft.com/office/officeart/2005/8/layout/default"/>
    <dgm:cxn modelId="{CEF5EF4F-30CB-4021-87D6-177A32AA7DC4}" type="presParOf" srcId="{D16A501C-84E6-4FD4-B0AC-DA5A5EF9451C}" destId="{18CF5913-9AAE-4B9C-AA09-B029523244CB}" srcOrd="11" destOrd="0" presId="urn:microsoft.com/office/officeart/2005/8/layout/default"/>
    <dgm:cxn modelId="{96A3B6E2-B17B-4BD9-96B5-B742E4D77D41}" type="presParOf" srcId="{D16A501C-84E6-4FD4-B0AC-DA5A5EF9451C}" destId="{16755001-A5E0-40E6-AACA-A35FF9CA773A}" srcOrd="12" destOrd="0" presId="urn:microsoft.com/office/officeart/2005/8/layout/default"/>
    <dgm:cxn modelId="{C72AA95E-2797-4600-9CAA-F0B9FFBA965B}" type="presParOf" srcId="{D16A501C-84E6-4FD4-B0AC-DA5A5EF9451C}" destId="{FE51B430-5FD5-4586-BE22-4F3F0B14B29E}" srcOrd="13" destOrd="0" presId="urn:microsoft.com/office/officeart/2005/8/layout/default"/>
    <dgm:cxn modelId="{2CC1D587-245D-471E-8060-9867C664B34F}" type="presParOf" srcId="{D16A501C-84E6-4FD4-B0AC-DA5A5EF9451C}" destId="{ACD30D2F-5E1D-42E8-8231-B6B4E82BD866}" srcOrd="14" destOrd="0" presId="urn:microsoft.com/office/officeart/2005/8/layout/default"/>
    <dgm:cxn modelId="{26044BB1-82EC-4A02-AB17-3D8D3FE18476}" type="presParOf" srcId="{D16A501C-84E6-4FD4-B0AC-DA5A5EF9451C}" destId="{396B43D8-7917-49FE-B8AE-8B56531CB95A}" srcOrd="15" destOrd="0" presId="urn:microsoft.com/office/officeart/2005/8/layout/default"/>
    <dgm:cxn modelId="{3F466851-387B-45DC-B738-1D00CD45BA48}" type="presParOf" srcId="{D16A501C-84E6-4FD4-B0AC-DA5A5EF9451C}" destId="{3417D772-35E2-4DC7-961D-0EC5217DDFC6}" srcOrd="16" destOrd="0" presId="urn:microsoft.com/office/officeart/2005/8/layout/default"/>
    <dgm:cxn modelId="{E620A54C-7879-4EFF-8D55-312EF19543CC}" type="presParOf" srcId="{D16A501C-84E6-4FD4-B0AC-DA5A5EF9451C}" destId="{9585BA3D-3E56-46BE-951C-D0505C2DB533}" srcOrd="17" destOrd="0" presId="urn:microsoft.com/office/officeart/2005/8/layout/default"/>
    <dgm:cxn modelId="{071048D9-4165-4B03-B5D7-0D938024FDF6}" type="presParOf" srcId="{D16A501C-84E6-4FD4-B0AC-DA5A5EF9451C}" destId="{5BC31DBE-4D57-4C14-B82B-B12E4CCB1707}" srcOrd="18" destOrd="0" presId="urn:microsoft.com/office/officeart/2005/8/layout/default"/>
    <dgm:cxn modelId="{962D563F-3B01-41B6-8D0C-7EFEF133BEB1}" type="presParOf" srcId="{D16A501C-84E6-4FD4-B0AC-DA5A5EF9451C}" destId="{16AC2AB1-6ECC-4924-BFBD-FFE97DD13100}" srcOrd="19" destOrd="0" presId="urn:microsoft.com/office/officeart/2005/8/layout/default"/>
    <dgm:cxn modelId="{6475DFFF-0650-4ED6-8C18-B948D3130961}" type="presParOf" srcId="{D16A501C-84E6-4FD4-B0AC-DA5A5EF9451C}" destId="{0201459B-305D-42A5-B4CF-5C154D8B3C82}" srcOrd="20" destOrd="0" presId="urn:microsoft.com/office/officeart/2005/8/layout/default"/>
    <dgm:cxn modelId="{55E98AD5-0AAC-4337-85BD-26D799361166}" type="presParOf" srcId="{D16A501C-84E6-4FD4-B0AC-DA5A5EF9451C}" destId="{CEF3B471-DA7D-49FC-B111-9A309FA8EDDF}" srcOrd="21" destOrd="0" presId="urn:microsoft.com/office/officeart/2005/8/layout/default"/>
    <dgm:cxn modelId="{F6F5070C-82EB-4426-AAB9-5AD9F3573EC0}" type="presParOf" srcId="{D16A501C-84E6-4FD4-B0AC-DA5A5EF9451C}" destId="{E45AFA08-FD04-4F4D-8456-4AAAFF019F07}" srcOrd="22" destOrd="0" presId="urn:microsoft.com/office/officeart/2005/8/layout/default"/>
    <dgm:cxn modelId="{75FB5B1A-EF09-402C-86E5-D1CCBD180E7D}" type="presParOf" srcId="{D16A501C-84E6-4FD4-B0AC-DA5A5EF9451C}" destId="{82050B4F-CF63-4F64-948C-6547356D3E00}" srcOrd="23" destOrd="0" presId="urn:microsoft.com/office/officeart/2005/8/layout/default"/>
    <dgm:cxn modelId="{4706EDF9-8284-46F6-ABF7-FF4622286D49}" type="presParOf" srcId="{D16A501C-84E6-4FD4-B0AC-DA5A5EF9451C}" destId="{6C211043-9200-47C1-B7F0-51F1EFFC2150}" srcOrd="24" destOrd="0" presId="urn:microsoft.com/office/officeart/2005/8/layout/default"/>
    <dgm:cxn modelId="{EF2E7543-49BC-47AB-95AB-1E354C23025E}" type="presParOf" srcId="{D16A501C-84E6-4FD4-B0AC-DA5A5EF9451C}" destId="{72CE4E2B-6E68-49CC-9055-FCA0FF95477B}" srcOrd="25" destOrd="0" presId="urn:microsoft.com/office/officeart/2005/8/layout/default"/>
    <dgm:cxn modelId="{A5D0A754-1549-4798-9AC3-7018A6CF14A2}" type="presParOf" srcId="{D16A501C-84E6-4FD4-B0AC-DA5A5EF9451C}" destId="{800F6320-C346-4030-AC69-C0BAE3487038}" srcOrd="26" destOrd="0" presId="urn:microsoft.com/office/officeart/2005/8/layout/default"/>
    <dgm:cxn modelId="{8597DF50-83DD-44AF-B2DE-02CCF1D7E68E}" type="presParOf" srcId="{D16A501C-84E6-4FD4-B0AC-DA5A5EF9451C}" destId="{3BBFBDBE-5F16-409D-9642-F0C48C986216}" srcOrd="27" destOrd="0" presId="urn:microsoft.com/office/officeart/2005/8/layout/default"/>
    <dgm:cxn modelId="{9F58E514-79B6-4E1E-AC9D-A15D578538A3}" type="presParOf" srcId="{D16A501C-84E6-4FD4-B0AC-DA5A5EF9451C}" destId="{981D8140-7DB7-406D-82B1-524B148DA935}" srcOrd="28" destOrd="0" presId="urn:microsoft.com/office/officeart/2005/8/layout/default"/>
    <dgm:cxn modelId="{6F7AF7B2-B97F-4A3F-B0C6-49954EB76838}" type="presParOf" srcId="{D16A501C-84E6-4FD4-B0AC-DA5A5EF9451C}" destId="{23C25AE3-6C12-45D2-B3C3-34B1DB8B5399}" srcOrd="29" destOrd="0" presId="urn:microsoft.com/office/officeart/2005/8/layout/default"/>
    <dgm:cxn modelId="{1894C604-DFA4-428B-B796-7C32960AF394}" type="presParOf" srcId="{D16A501C-84E6-4FD4-B0AC-DA5A5EF9451C}" destId="{F7B6BB78-9A65-41DC-8122-F6B3C25BAC36}" srcOrd="30" destOrd="0" presId="urn:microsoft.com/office/officeart/2005/8/layout/default"/>
    <dgm:cxn modelId="{56156D3B-C851-48BC-AE45-B7DDA23AD292}" type="presParOf" srcId="{D16A501C-84E6-4FD4-B0AC-DA5A5EF9451C}" destId="{B30155DB-447A-4FB9-9D8C-70D7B0D17DE4}" srcOrd="31" destOrd="0" presId="urn:microsoft.com/office/officeart/2005/8/layout/default"/>
    <dgm:cxn modelId="{6BB619F3-72F0-455D-82BB-993E9FD7278E}" type="presParOf" srcId="{D16A501C-84E6-4FD4-B0AC-DA5A5EF9451C}" destId="{E7778EAB-0182-4931-9EFA-DCF62FD29367}" srcOrd="3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374B5-FE8F-454C-B58C-CDC313ED1899}">
      <dsp:nvSpPr>
        <dsp:cNvPr id="0" name=""/>
        <dsp:cNvSpPr/>
      </dsp:nvSpPr>
      <dsp:spPr>
        <a:xfrm>
          <a:off x="0" y="651449"/>
          <a:ext cx="6666833" cy="2466450"/>
        </a:xfrm>
        <a:prstGeom prst="rect">
          <a:avLst/>
        </a:prstGeom>
        <a:solidFill>
          <a:schemeClr val="lt1">
            <a:hueOff val="0"/>
            <a:satOff val="0"/>
            <a:lumOff val="0"/>
          </a:schemeClr>
        </a:solidFill>
        <a:ln w="12700" cap="flat" cmpd="sng" algn="ctr">
          <a:solidFill>
            <a:schemeClr val="tx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562356" rIns="517420"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74.3 million passengers</a:t>
          </a:r>
        </a:p>
        <a:p>
          <a:pPr marL="228600" lvl="1" indent="-228600" algn="l" defTabSz="1200150">
            <a:lnSpc>
              <a:spcPct val="90000"/>
            </a:lnSpc>
            <a:spcBef>
              <a:spcPct val="0"/>
            </a:spcBef>
            <a:spcAft>
              <a:spcPct val="15000"/>
            </a:spcAft>
            <a:buChar char="•"/>
          </a:pPr>
          <a:r>
            <a:rPr lang="en-US" sz="2700" kern="1200" dirty="0"/>
            <a:t>21 commercial airlines </a:t>
          </a:r>
        </a:p>
        <a:p>
          <a:pPr marL="228600" lvl="1" indent="-228600" algn="l" defTabSz="1200150">
            <a:lnSpc>
              <a:spcPct val="90000"/>
            </a:lnSpc>
            <a:spcBef>
              <a:spcPct val="0"/>
            </a:spcBef>
            <a:spcAft>
              <a:spcPct val="15000"/>
            </a:spcAft>
            <a:buChar char="•"/>
          </a:pPr>
          <a:r>
            <a:rPr lang="en-US" sz="2700" kern="1200" dirty="0"/>
            <a:t>17,050 airline jobs </a:t>
          </a:r>
        </a:p>
        <a:p>
          <a:pPr marL="228600" lvl="1" indent="-228600" algn="l" defTabSz="1200150">
            <a:lnSpc>
              <a:spcPct val="90000"/>
            </a:lnSpc>
            <a:spcBef>
              <a:spcPct val="0"/>
            </a:spcBef>
            <a:spcAft>
              <a:spcPct val="15000"/>
            </a:spcAft>
            <a:buChar char="•"/>
          </a:pPr>
          <a:r>
            <a:rPr lang="en-US" sz="2700" kern="1200" dirty="0"/>
            <a:t>$96,888 average annual salaries</a:t>
          </a:r>
        </a:p>
      </dsp:txBody>
      <dsp:txXfrm>
        <a:off x="0" y="651449"/>
        <a:ext cx="6666833" cy="2466450"/>
      </dsp:txXfrm>
    </dsp:sp>
    <dsp:sp modelId="{C84F8188-39F0-4856-AED2-42C5F1402737}">
      <dsp:nvSpPr>
        <dsp:cNvPr id="0" name=""/>
        <dsp:cNvSpPr/>
      </dsp:nvSpPr>
      <dsp:spPr>
        <a:xfrm>
          <a:off x="333341" y="235602"/>
          <a:ext cx="4666783" cy="79704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200150">
            <a:lnSpc>
              <a:spcPct val="90000"/>
            </a:lnSpc>
            <a:spcBef>
              <a:spcPct val="0"/>
            </a:spcBef>
            <a:spcAft>
              <a:spcPct val="35000"/>
            </a:spcAft>
            <a:buNone/>
          </a:pPr>
          <a:r>
            <a:rPr lang="en-US" sz="2700" b="1" kern="1200"/>
            <a:t>Passenger Service</a:t>
          </a:r>
          <a:endParaRPr lang="en-US" sz="2700" kern="1200"/>
        </a:p>
      </dsp:txBody>
      <dsp:txXfrm>
        <a:off x="372249" y="274510"/>
        <a:ext cx="4588967" cy="719224"/>
      </dsp:txXfrm>
    </dsp:sp>
    <dsp:sp modelId="{4FC22862-144D-4C33-807A-86BED81B97C9}">
      <dsp:nvSpPr>
        <dsp:cNvPr id="0" name=""/>
        <dsp:cNvSpPr/>
      </dsp:nvSpPr>
      <dsp:spPr>
        <a:xfrm>
          <a:off x="0" y="3644892"/>
          <a:ext cx="6666833" cy="1573424"/>
        </a:xfrm>
        <a:prstGeom prst="rect">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562356" rIns="517420"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440,000 billion tons of cargo moved</a:t>
          </a:r>
        </a:p>
        <a:p>
          <a:pPr marL="228600" lvl="1" indent="-228600" algn="l" defTabSz="1200150">
            <a:lnSpc>
              <a:spcPct val="90000"/>
            </a:lnSpc>
            <a:spcBef>
              <a:spcPct val="0"/>
            </a:spcBef>
            <a:spcAft>
              <a:spcPct val="15000"/>
            </a:spcAft>
            <a:buChar char="•"/>
          </a:pPr>
          <a:r>
            <a:rPr lang="en-US" sz="2700" kern="1200" dirty="0"/>
            <a:t>$67,280 average wages</a:t>
          </a:r>
        </a:p>
      </dsp:txBody>
      <dsp:txXfrm>
        <a:off x="0" y="3644892"/>
        <a:ext cx="6666833" cy="1573424"/>
      </dsp:txXfrm>
    </dsp:sp>
    <dsp:sp modelId="{E9B7B60D-E9F9-41A2-BEB7-1FCC3EEB04CE}">
      <dsp:nvSpPr>
        <dsp:cNvPr id="0" name=""/>
        <dsp:cNvSpPr/>
      </dsp:nvSpPr>
      <dsp:spPr>
        <a:xfrm>
          <a:off x="333341" y="3246372"/>
          <a:ext cx="4666783" cy="79704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200150">
            <a:lnSpc>
              <a:spcPct val="90000"/>
            </a:lnSpc>
            <a:spcBef>
              <a:spcPct val="0"/>
            </a:spcBef>
            <a:spcAft>
              <a:spcPct val="35000"/>
            </a:spcAft>
            <a:buNone/>
          </a:pPr>
          <a:r>
            <a:rPr lang="en-US" sz="2700" b="1" kern="1200"/>
            <a:t>Cargo Service</a:t>
          </a:r>
          <a:endParaRPr lang="en-US" sz="2700" kern="1200"/>
        </a:p>
      </dsp:txBody>
      <dsp:txXfrm>
        <a:off x="372249" y="3285280"/>
        <a:ext cx="4588967" cy="719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247DE-FB1D-43E7-9D1D-0A46D6FB0DE8}">
      <dsp:nvSpPr>
        <dsp:cNvPr id="0" name=""/>
        <dsp:cNvSpPr/>
      </dsp:nvSpPr>
      <dsp:spPr>
        <a:xfrm>
          <a:off x="718664" y="2022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6B264A-B418-4748-B97E-9C60E5DEA98D}">
      <dsp:nvSpPr>
        <dsp:cNvPr id="0" name=""/>
        <dsp:cNvSpPr/>
      </dsp:nvSpPr>
      <dsp:spPr>
        <a:xfrm>
          <a:off x="1135476" y="6190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B4FAD2-AF2A-405C-8613-CA8D6356C744}">
      <dsp:nvSpPr>
        <dsp:cNvPr id="0" name=""/>
        <dsp:cNvSpPr/>
      </dsp:nvSpPr>
      <dsp:spPr>
        <a:xfrm>
          <a:off x="93445"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17 rental car companies, contributing $106. 5 million in tax revenues annually</a:t>
          </a:r>
        </a:p>
      </dsp:txBody>
      <dsp:txXfrm>
        <a:off x="93445" y="2767202"/>
        <a:ext cx="3206250" cy="720000"/>
      </dsp:txXfrm>
    </dsp:sp>
    <dsp:sp modelId="{94BC3B56-4DAE-48AD-80DF-AB6D62622142}">
      <dsp:nvSpPr>
        <dsp:cNvPr id="0" name=""/>
        <dsp:cNvSpPr/>
      </dsp:nvSpPr>
      <dsp:spPr>
        <a:xfrm>
          <a:off x="4486008" y="2022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C195C2-D169-422A-8DA6-71496BDD5F73}">
      <dsp:nvSpPr>
        <dsp:cNvPr id="0" name=""/>
        <dsp:cNvSpPr/>
      </dsp:nvSpPr>
      <dsp:spPr>
        <a:xfrm>
          <a:off x="4902820" y="6190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C07BB9-F6B0-4E9C-8A0C-9CCD6CFC0999}">
      <dsp:nvSpPr>
        <dsp:cNvPr id="0" name=""/>
        <dsp:cNvSpPr/>
      </dsp:nvSpPr>
      <dsp:spPr>
        <a:xfrm>
          <a:off x="3860789"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4,000 based aircraft, contributing $6.8 million in aircraft tax revenues annually</a:t>
          </a:r>
        </a:p>
      </dsp:txBody>
      <dsp:txXfrm>
        <a:off x="3860789" y="2767202"/>
        <a:ext cx="3206250" cy="720000"/>
      </dsp:txXfrm>
    </dsp:sp>
    <dsp:sp modelId="{144034F3-B714-4FF8-AF0C-C642D13C314F}">
      <dsp:nvSpPr>
        <dsp:cNvPr id="0" name=""/>
        <dsp:cNvSpPr/>
      </dsp:nvSpPr>
      <dsp:spPr>
        <a:xfrm>
          <a:off x="8253352" y="2022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D2B462-D1C5-4EA8-A687-1D5F4EE327DA}">
      <dsp:nvSpPr>
        <dsp:cNvPr id="0" name=""/>
        <dsp:cNvSpPr/>
      </dsp:nvSpPr>
      <dsp:spPr>
        <a:xfrm>
          <a:off x="8670164" y="6190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456CB9-5CC1-456F-AB57-AED308D9E35C}">
      <dsp:nvSpPr>
        <dsp:cNvPr id="0" name=""/>
        <dsp:cNvSpPr/>
      </dsp:nvSpPr>
      <dsp:spPr>
        <a:xfrm>
          <a:off x="7628133"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574 million gallons of aviation fuel sold, contributing $12 million in tax revenues annually</a:t>
          </a:r>
        </a:p>
      </dsp:txBody>
      <dsp:txXfrm>
        <a:off x="7628133" y="2767202"/>
        <a:ext cx="3206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F68DF-A9B1-49C2-A445-B361288759AF}">
      <dsp:nvSpPr>
        <dsp:cNvPr id="0" name=""/>
        <dsp:cNvSpPr/>
      </dsp:nvSpPr>
      <dsp:spPr>
        <a:xfrm>
          <a:off x="3201"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6A5E39-ED17-4818-87F2-8BF4743A4C58}">
      <dsp:nvSpPr>
        <dsp:cNvPr id="0" name=""/>
        <dsp:cNvSpPr/>
      </dsp:nvSpPr>
      <dsp:spPr>
        <a:xfrm>
          <a:off x="257188"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defRPr cap="all"/>
          </a:pPr>
          <a:r>
            <a:rPr lang="en-US" sz="2100" kern="1200"/>
            <a:t>200+ aerospace companies</a:t>
          </a:r>
        </a:p>
      </dsp:txBody>
      <dsp:txXfrm>
        <a:off x="299702" y="1282093"/>
        <a:ext cx="2200851" cy="1366505"/>
      </dsp:txXfrm>
    </dsp:sp>
    <dsp:sp modelId="{F247EAB2-91E0-4ECF-981F-93A868BD2C50}">
      <dsp:nvSpPr>
        <dsp:cNvPr id="0" name=""/>
        <dsp:cNvSpPr/>
      </dsp:nvSpPr>
      <dsp:spPr>
        <a:xfrm>
          <a:off x="2797054"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AC0793-B33F-4CE6-8E90-BDE632DA80C3}">
      <dsp:nvSpPr>
        <dsp:cNvPr id="0" name=""/>
        <dsp:cNvSpPr/>
      </dsp:nvSpPr>
      <dsp:spPr>
        <a:xfrm>
          <a:off x="3051041"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defRPr cap="all"/>
          </a:pPr>
          <a:r>
            <a:rPr lang="en-US" sz="2100" kern="1200"/>
            <a:t>400+ aerospace supply chain companies</a:t>
          </a:r>
        </a:p>
      </dsp:txBody>
      <dsp:txXfrm>
        <a:off x="3093555" y="1282093"/>
        <a:ext cx="2200851" cy="1366505"/>
      </dsp:txXfrm>
    </dsp:sp>
    <dsp:sp modelId="{5864E62E-7F6B-40D7-BEB0-EA348F4BC5A1}">
      <dsp:nvSpPr>
        <dsp:cNvPr id="0" name=""/>
        <dsp:cNvSpPr/>
      </dsp:nvSpPr>
      <dsp:spPr>
        <a:xfrm>
          <a:off x="5590907"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D3CA64-2EBB-4D04-AF6B-FCB84C3D14EA}">
      <dsp:nvSpPr>
        <dsp:cNvPr id="0" name=""/>
        <dsp:cNvSpPr/>
      </dsp:nvSpPr>
      <dsp:spPr>
        <a:xfrm>
          <a:off x="5844894"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defRPr cap="all"/>
          </a:pPr>
          <a:r>
            <a:rPr lang="en-US" sz="2100" kern="1200" dirty="0"/>
            <a:t>6,163 jobs</a:t>
          </a:r>
        </a:p>
      </dsp:txBody>
      <dsp:txXfrm>
        <a:off x="5887408" y="1282093"/>
        <a:ext cx="2200851" cy="1366505"/>
      </dsp:txXfrm>
    </dsp:sp>
    <dsp:sp modelId="{38C32BD8-0606-4E4B-80DB-13AE5052B1AA}">
      <dsp:nvSpPr>
        <dsp:cNvPr id="0" name=""/>
        <dsp:cNvSpPr/>
      </dsp:nvSpPr>
      <dsp:spPr>
        <a:xfrm>
          <a:off x="8384760"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FA667B-51A7-4872-9C8B-003EE313BD16}">
      <dsp:nvSpPr>
        <dsp:cNvPr id="0" name=""/>
        <dsp:cNvSpPr/>
      </dsp:nvSpPr>
      <dsp:spPr>
        <a:xfrm>
          <a:off x="8638747"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defRPr cap="all"/>
          </a:pPr>
          <a:r>
            <a:rPr lang="en-US" sz="2100" kern="1200" dirty="0"/>
            <a:t>$106,132 average salaries</a:t>
          </a:r>
        </a:p>
      </dsp:txBody>
      <dsp:txXfrm>
        <a:off x="8681261" y="1282093"/>
        <a:ext cx="2200851" cy="13665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B47FB-703A-4381-9B91-7C57923DCE7B}">
      <dsp:nvSpPr>
        <dsp:cNvPr id="0" name=""/>
        <dsp:cNvSpPr/>
      </dsp:nvSpPr>
      <dsp:spPr>
        <a:xfrm>
          <a:off x="0" y="718232"/>
          <a:ext cx="2724894" cy="17303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9E794-5FF7-4465-9520-941A7E20C8E4}">
      <dsp:nvSpPr>
        <dsp:cNvPr id="0" name=""/>
        <dsp:cNvSpPr/>
      </dsp:nvSpPr>
      <dsp:spPr>
        <a:xfrm>
          <a:off x="302766" y="1005859"/>
          <a:ext cx="2724894" cy="173030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8 military bases</a:t>
          </a:r>
        </a:p>
      </dsp:txBody>
      <dsp:txXfrm>
        <a:off x="353445" y="1056538"/>
        <a:ext cx="2623536" cy="1628949"/>
      </dsp:txXfrm>
    </dsp:sp>
    <dsp:sp modelId="{F8EB1989-091F-4857-AA82-EC42B27B780F}">
      <dsp:nvSpPr>
        <dsp:cNvPr id="0" name=""/>
        <dsp:cNvSpPr/>
      </dsp:nvSpPr>
      <dsp:spPr>
        <a:xfrm>
          <a:off x="3330426" y="718232"/>
          <a:ext cx="2724894" cy="17303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23A00F-9CD8-41BE-8D9F-98DF2ACBB858}">
      <dsp:nvSpPr>
        <dsp:cNvPr id="0" name=""/>
        <dsp:cNvSpPr/>
      </dsp:nvSpPr>
      <dsp:spPr>
        <a:xfrm>
          <a:off x="3633192" y="1005859"/>
          <a:ext cx="2724894" cy="173030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156,000 employees</a:t>
          </a:r>
        </a:p>
      </dsp:txBody>
      <dsp:txXfrm>
        <a:off x="3683871" y="1056538"/>
        <a:ext cx="2623536" cy="1628949"/>
      </dsp:txXfrm>
    </dsp:sp>
    <dsp:sp modelId="{215A3C6C-E65B-4082-8E42-45B94BA9EAB1}">
      <dsp:nvSpPr>
        <dsp:cNvPr id="0" name=""/>
        <dsp:cNvSpPr/>
      </dsp:nvSpPr>
      <dsp:spPr>
        <a:xfrm>
          <a:off x="6660852" y="718232"/>
          <a:ext cx="2724894" cy="17303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B1220E-3935-4D95-8A9F-50A7BB3D8A2C}">
      <dsp:nvSpPr>
        <dsp:cNvPr id="0" name=""/>
        <dsp:cNvSpPr/>
      </dsp:nvSpPr>
      <dsp:spPr>
        <a:xfrm>
          <a:off x="6963618" y="1005859"/>
          <a:ext cx="2724894" cy="173030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18,000 trained veterans exit service annually</a:t>
          </a:r>
        </a:p>
      </dsp:txBody>
      <dsp:txXfrm>
        <a:off x="7014297" y="1056538"/>
        <a:ext cx="2623536" cy="16289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9BCDF-79E1-4B28-965A-AAB3ADEFE607}">
      <dsp:nvSpPr>
        <dsp:cNvPr id="0" name=""/>
        <dsp:cNvSpPr/>
      </dsp:nvSpPr>
      <dsp:spPr>
        <a:xfrm>
          <a:off x="1186" y="346745"/>
          <a:ext cx="1495548" cy="8973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Aerial agricultural applications</a:t>
          </a:r>
        </a:p>
      </dsp:txBody>
      <dsp:txXfrm>
        <a:off x="1186" y="346745"/>
        <a:ext cx="1495548" cy="897328"/>
      </dsp:txXfrm>
    </dsp:sp>
    <dsp:sp modelId="{B9E5CD01-D6BA-4005-9529-CB8E9438B438}">
      <dsp:nvSpPr>
        <dsp:cNvPr id="0" name=""/>
        <dsp:cNvSpPr/>
      </dsp:nvSpPr>
      <dsp:spPr>
        <a:xfrm>
          <a:off x="1646290" y="346745"/>
          <a:ext cx="1495548" cy="8973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Aerial firefighting</a:t>
          </a:r>
        </a:p>
      </dsp:txBody>
      <dsp:txXfrm>
        <a:off x="1646290" y="346745"/>
        <a:ext cx="1495548" cy="897328"/>
      </dsp:txXfrm>
    </dsp:sp>
    <dsp:sp modelId="{17354126-4A62-45DA-87FF-9A2F879C12E9}">
      <dsp:nvSpPr>
        <dsp:cNvPr id="0" name=""/>
        <dsp:cNvSpPr/>
      </dsp:nvSpPr>
      <dsp:spPr>
        <a:xfrm>
          <a:off x="3291393" y="346745"/>
          <a:ext cx="1495548" cy="8973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Aerial ambulance</a:t>
          </a:r>
        </a:p>
      </dsp:txBody>
      <dsp:txXfrm>
        <a:off x="3291393" y="346745"/>
        <a:ext cx="1495548" cy="897328"/>
      </dsp:txXfrm>
    </dsp:sp>
    <dsp:sp modelId="{F1976DD7-B305-4D28-A8FF-4D78F82B449F}">
      <dsp:nvSpPr>
        <dsp:cNvPr id="0" name=""/>
        <dsp:cNvSpPr/>
      </dsp:nvSpPr>
      <dsp:spPr>
        <a:xfrm>
          <a:off x="4936496" y="346745"/>
          <a:ext cx="1495548" cy="8973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Air Taxi / Passengers on-demand</a:t>
          </a:r>
        </a:p>
      </dsp:txBody>
      <dsp:txXfrm>
        <a:off x="4936496" y="346745"/>
        <a:ext cx="1495548" cy="897328"/>
      </dsp:txXfrm>
    </dsp:sp>
    <dsp:sp modelId="{0913B07B-B577-488E-BEE6-0613134B94BC}">
      <dsp:nvSpPr>
        <dsp:cNvPr id="0" name=""/>
        <dsp:cNvSpPr/>
      </dsp:nvSpPr>
      <dsp:spPr>
        <a:xfrm>
          <a:off x="6581599" y="346745"/>
          <a:ext cx="1495548" cy="8973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Air tours</a:t>
          </a:r>
        </a:p>
      </dsp:txBody>
      <dsp:txXfrm>
        <a:off x="6581599" y="346745"/>
        <a:ext cx="1495548" cy="897328"/>
      </dsp:txXfrm>
    </dsp:sp>
    <dsp:sp modelId="{FF5C4217-3460-4C24-B009-4CF1FA40AE97}">
      <dsp:nvSpPr>
        <dsp:cNvPr id="0" name=""/>
        <dsp:cNvSpPr/>
      </dsp:nvSpPr>
      <dsp:spPr>
        <a:xfrm>
          <a:off x="8226702" y="346745"/>
          <a:ext cx="1495548" cy="8973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Business / corporate use</a:t>
          </a:r>
        </a:p>
      </dsp:txBody>
      <dsp:txXfrm>
        <a:off x="8226702" y="346745"/>
        <a:ext cx="1495548" cy="897328"/>
      </dsp:txXfrm>
    </dsp:sp>
    <dsp:sp modelId="{16755001-A5E0-40E6-AACA-A35FF9CA773A}">
      <dsp:nvSpPr>
        <dsp:cNvPr id="0" name=""/>
        <dsp:cNvSpPr/>
      </dsp:nvSpPr>
      <dsp:spPr>
        <a:xfrm>
          <a:off x="1186" y="1393629"/>
          <a:ext cx="1495548" cy="8973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Disaster relief</a:t>
          </a:r>
        </a:p>
      </dsp:txBody>
      <dsp:txXfrm>
        <a:off x="1186" y="1393629"/>
        <a:ext cx="1495548" cy="897328"/>
      </dsp:txXfrm>
    </dsp:sp>
    <dsp:sp modelId="{ACD30D2F-5E1D-42E8-8231-B6B4E82BD866}">
      <dsp:nvSpPr>
        <dsp:cNvPr id="0" name=""/>
        <dsp:cNvSpPr/>
      </dsp:nvSpPr>
      <dsp:spPr>
        <a:xfrm>
          <a:off x="1646290" y="1393629"/>
          <a:ext cx="1495548" cy="8973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Drug enforcement</a:t>
          </a:r>
        </a:p>
      </dsp:txBody>
      <dsp:txXfrm>
        <a:off x="1646290" y="1393629"/>
        <a:ext cx="1495548" cy="897328"/>
      </dsp:txXfrm>
    </dsp:sp>
    <dsp:sp modelId="{3417D772-35E2-4DC7-961D-0EC5217DDFC6}">
      <dsp:nvSpPr>
        <dsp:cNvPr id="0" name=""/>
        <dsp:cNvSpPr/>
      </dsp:nvSpPr>
      <dsp:spPr>
        <a:xfrm>
          <a:off x="3291393" y="1393629"/>
          <a:ext cx="1495548" cy="8973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Flight instructions</a:t>
          </a:r>
        </a:p>
      </dsp:txBody>
      <dsp:txXfrm>
        <a:off x="3291393" y="1393629"/>
        <a:ext cx="1495548" cy="897328"/>
      </dsp:txXfrm>
    </dsp:sp>
    <dsp:sp modelId="{5BC31DBE-4D57-4C14-B82B-B12E4CCB1707}">
      <dsp:nvSpPr>
        <dsp:cNvPr id="0" name=""/>
        <dsp:cNvSpPr/>
      </dsp:nvSpPr>
      <dsp:spPr>
        <a:xfrm>
          <a:off x="4936496" y="1393629"/>
          <a:ext cx="1495548" cy="8973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Overnight packages</a:t>
          </a:r>
        </a:p>
      </dsp:txBody>
      <dsp:txXfrm>
        <a:off x="4936496" y="1393629"/>
        <a:ext cx="1495548" cy="897328"/>
      </dsp:txXfrm>
    </dsp:sp>
    <dsp:sp modelId="{0201459B-305D-42A5-B4CF-5C154D8B3C82}">
      <dsp:nvSpPr>
        <dsp:cNvPr id="0" name=""/>
        <dsp:cNvSpPr/>
      </dsp:nvSpPr>
      <dsp:spPr>
        <a:xfrm>
          <a:off x="6581599" y="1393629"/>
          <a:ext cx="1495548" cy="8973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Personal / Recreation</a:t>
          </a:r>
        </a:p>
      </dsp:txBody>
      <dsp:txXfrm>
        <a:off x="6581599" y="1393629"/>
        <a:ext cx="1495548" cy="897328"/>
      </dsp:txXfrm>
    </dsp:sp>
    <dsp:sp modelId="{E45AFA08-FD04-4F4D-8456-4AAAFF019F07}">
      <dsp:nvSpPr>
        <dsp:cNvPr id="0" name=""/>
        <dsp:cNvSpPr/>
      </dsp:nvSpPr>
      <dsp:spPr>
        <a:xfrm>
          <a:off x="8226702" y="1393629"/>
          <a:ext cx="1495548" cy="8973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Power line inspections</a:t>
          </a:r>
        </a:p>
      </dsp:txBody>
      <dsp:txXfrm>
        <a:off x="8226702" y="1393629"/>
        <a:ext cx="1495548" cy="897328"/>
      </dsp:txXfrm>
    </dsp:sp>
    <dsp:sp modelId="{6C211043-9200-47C1-B7F0-51F1EFFC2150}">
      <dsp:nvSpPr>
        <dsp:cNvPr id="0" name=""/>
        <dsp:cNvSpPr/>
      </dsp:nvSpPr>
      <dsp:spPr>
        <a:xfrm>
          <a:off x="823738" y="2440513"/>
          <a:ext cx="1495548" cy="8973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Search and rescue</a:t>
          </a:r>
        </a:p>
      </dsp:txBody>
      <dsp:txXfrm>
        <a:off x="823738" y="2440513"/>
        <a:ext cx="1495548" cy="897328"/>
      </dsp:txXfrm>
    </dsp:sp>
    <dsp:sp modelId="{800F6320-C346-4030-AC69-C0BAE3487038}">
      <dsp:nvSpPr>
        <dsp:cNvPr id="0" name=""/>
        <dsp:cNvSpPr/>
      </dsp:nvSpPr>
      <dsp:spPr>
        <a:xfrm>
          <a:off x="2468841" y="2440513"/>
          <a:ext cx="1495548" cy="8973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Traffic advisory</a:t>
          </a:r>
        </a:p>
      </dsp:txBody>
      <dsp:txXfrm>
        <a:off x="2468841" y="2440513"/>
        <a:ext cx="1495548" cy="897328"/>
      </dsp:txXfrm>
    </dsp:sp>
    <dsp:sp modelId="{981D8140-7DB7-406D-82B1-524B148DA935}">
      <dsp:nvSpPr>
        <dsp:cNvPr id="0" name=""/>
        <dsp:cNvSpPr/>
      </dsp:nvSpPr>
      <dsp:spPr>
        <a:xfrm>
          <a:off x="4113944" y="2440513"/>
          <a:ext cx="1495548" cy="8973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Transporting human organs</a:t>
          </a:r>
        </a:p>
      </dsp:txBody>
      <dsp:txXfrm>
        <a:off x="4113944" y="2440513"/>
        <a:ext cx="1495548" cy="897328"/>
      </dsp:txXfrm>
    </dsp:sp>
    <dsp:sp modelId="{F7B6BB78-9A65-41DC-8122-F6B3C25BAC36}">
      <dsp:nvSpPr>
        <dsp:cNvPr id="0" name=""/>
        <dsp:cNvSpPr/>
      </dsp:nvSpPr>
      <dsp:spPr>
        <a:xfrm>
          <a:off x="5759047" y="2440513"/>
          <a:ext cx="1495548" cy="8973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Weather observations</a:t>
          </a:r>
        </a:p>
      </dsp:txBody>
      <dsp:txXfrm>
        <a:off x="5759047" y="2440513"/>
        <a:ext cx="1495548" cy="897328"/>
      </dsp:txXfrm>
    </dsp:sp>
    <dsp:sp modelId="{E7778EAB-0182-4931-9EFA-DCF62FD29367}">
      <dsp:nvSpPr>
        <dsp:cNvPr id="0" name=""/>
        <dsp:cNvSpPr/>
      </dsp:nvSpPr>
      <dsp:spPr>
        <a:xfrm>
          <a:off x="7404151" y="2440513"/>
          <a:ext cx="1495548" cy="8973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Wildlife management</a:t>
          </a:r>
        </a:p>
      </dsp:txBody>
      <dsp:txXfrm>
        <a:off x="7404151" y="2440513"/>
        <a:ext cx="1495548" cy="89732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0E977-363B-4F7E-A23B-586A0317ED1E}" type="datetimeFigureOut">
              <a:rPr lang="en-US" smtClean="0"/>
              <a:t>12/17/2024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BB5C6-4896-4E50-A6CA-BFE88B1C62E2}" type="slidenum">
              <a:rPr lang="en-US" smtClean="0"/>
              <a:t>‹#›</a:t>
            </a:fld>
            <a:endParaRPr lang="en-US"/>
          </a:p>
        </p:txBody>
      </p:sp>
    </p:spTree>
    <p:extLst>
      <p:ext uri="{BB962C8B-B14F-4D97-AF65-F5344CB8AC3E}">
        <p14:creationId xmlns:p14="http://schemas.microsoft.com/office/powerpoint/2010/main" val="2505651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appreciate the support this community gives to the airport. </a:t>
            </a:r>
          </a:p>
          <a:p>
            <a:endParaRPr lang="en-US" dirty="0"/>
          </a:p>
          <a:p>
            <a:endParaRPr lang="en-US" dirty="0"/>
          </a:p>
        </p:txBody>
      </p:sp>
      <p:sp>
        <p:nvSpPr>
          <p:cNvPr id="4" name="Slide Number Placeholder 3"/>
          <p:cNvSpPr>
            <a:spLocks noGrp="1"/>
          </p:cNvSpPr>
          <p:nvPr>
            <p:ph type="sldNum" sz="quarter" idx="5"/>
          </p:nvPr>
        </p:nvSpPr>
        <p:spPr/>
        <p:txBody>
          <a:bodyPr/>
          <a:lstStyle/>
          <a:p>
            <a:fld id="{88EBB5C6-4896-4E50-A6CA-BFE88B1C62E2}" type="slidenum">
              <a:rPr lang="en-US" smtClean="0"/>
              <a:t>1</a:t>
            </a:fld>
            <a:endParaRPr lang="en-US"/>
          </a:p>
        </p:txBody>
      </p:sp>
    </p:spTree>
    <p:extLst>
      <p:ext uri="{BB962C8B-B14F-4D97-AF65-F5344CB8AC3E}">
        <p14:creationId xmlns:p14="http://schemas.microsoft.com/office/powerpoint/2010/main" val="357002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1E5F"/>
                </a:solidFill>
                <a:latin typeface="Gotham Book"/>
              </a:rPr>
              <a:t>Synergies among North Carolina’s eight military installations, public airports and the companies that serve and supply them contribute significantly to the state’s economic growth. </a:t>
            </a:r>
          </a:p>
          <a:p>
            <a:endParaRPr lang="en-US" sz="1200" b="0" i="0" u="none" strike="noStrike" baseline="0" dirty="0">
              <a:solidFill>
                <a:srgbClr val="001E5F"/>
              </a:solidFill>
              <a:latin typeface="Gotham Book"/>
            </a:endParaRPr>
          </a:p>
          <a:p>
            <a:r>
              <a:rPr lang="en-US" sz="1200" b="0" i="0" u="none" strike="noStrike" baseline="0" dirty="0">
                <a:solidFill>
                  <a:srgbClr val="001E5F"/>
                </a:solidFill>
                <a:latin typeface="Gotham Book"/>
              </a:rPr>
              <a:t>Military aviators use public airports to conduct training operations, refuel and receive maintenance and repair services, which drive local business activity. </a:t>
            </a:r>
          </a:p>
          <a:p>
            <a:endParaRPr lang="en-US" sz="1200" b="0" i="0" u="none" strike="noStrike" baseline="0" dirty="0">
              <a:solidFill>
                <a:srgbClr val="001E5F"/>
              </a:solidFill>
              <a:latin typeface="Gotham Book"/>
            </a:endParaRPr>
          </a:p>
          <a:p>
            <a:r>
              <a:rPr lang="en-US" sz="1200" b="0" i="0" u="none" strike="noStrike" baseline="0" dirty="0">
                <a:solidFill>
                  <a:srgbClr val="001E5F"/>
                </a:solidFill>
                <a:latin typeface="Gotham Book"/>
              </a:rPr>
              <a:t>And importantly, more than 18,000 skilled civilians and veterans leave the military each year, providing experienced talent for the state’s aviation workforce. </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[MENTION ANY IMPACT AT YOUR AIRPORT FROM MILITARY AVIATION]</a:t>
            </a:r>
          </a:p>
          <a:p>
            <a:endParaRPr lang="en-US" dirty="0"/>
          </a:p>
        </p:txBody>
      </p:sp>
      <p:sp>
        <p:nvSpPr>
          <p:cNvPr id="4" name="Slide Number Placeholder 3"/>
          <p:cNvSpPr>
            <a:spLocks noGrp="1"/>
          </p:cNvSpPr>
          <p:nvPr>
            <p:ph type="sldNum" sz="quarter" idx="5"/>
          </p:nvPr>
        </p:nvSpPr>
        <p:spPr/>
        <p:txBody>
          <a:bodyPr/>
          <a:lstStyle/>
          <a:p>
            <a:fld id="{88EBB5C6-4896-4E50-A6CA-BFE88B1C62E2}" type="slidenum">
              <a:rPr lang="en-US" smtClean="0"/>
              <a:t>10</a:t>
            </a:fld>
            <a:endParaRPr lang="en-US"/>
          </a:p>
        </p:txBody>
      </p:sp>
    </p:spTree>
    <p:extLst>
      <p:ext uri="{BB962C8B-B14F-4D97-AF65-F5344CB8AC3E}">
        <p14:creationId xmlns:p14="http://schemas.microsoft.com/office/powerpoint/2010/main" val="323691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1E5F"/>
                </a:solidFill>
                <a:latin typeface="Gotham Book"/>
              </a:rPr>
              <a:t>Uncrewed aircraft systems, (UAS, or drones) offer the potential to transform how we live and work but require a complex system of infrastructure and regulation to do so. </a:t>
            </a:r>
          </a:p>
          <a:p>
            <a:endParaRPr lang="en-US" sz="1200" b="0" i="0" u="none" strike="noStrike" baseline="0" dirty="0">
              <a:solidFill>
                <a:srgbClr val="001E5F"/>
              </a:solidFill>
              <a:latin typeface="Gotham Book"/>
            </a:endParaRPr>
          </a:p>
          <a:p>
            <a:r>
              <a:rPr lang="en-US" sz="1200" b="0" i="0" u="none" strike="noStrike" baseline="0" dirty="0">
                <a:solidFill>
                  <a:srgbClr val="001E5F"/>
                </a:solidFill>
                <a:latin typeface="Gotham Book"/>
              </a:rPr>
              <a:t>North Carolina has been at the forefront of developing such a system since 2014 and continues to achieve significant advances in drone use for business and government purposes. </a:t>
            </a:r>
            <a:r>
              <a:rPr lang="en-US" sz="1200" b="0" i="0" u="none" strike="noStrike" baseline="0" dirty="0">
                <a:solidFill>
                  <a:srgbClr val="FFFFFF"/>
                </a:solidFill>
                <a:latin typeface="Gotham Book"/>
              </a:rPr>
              <a:t> </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These successes are bringing a growing companies to North Carolina that are involved in developing or using drones to support their operations, and we expect that trend to continue. </a:t>
            </a:r>
          </a:p>
          <a:p>
            <a:endParaRPr lang="en-US" sz="1000" b="0" i="0" u="none" strike="noStrike" kern="1200" baseline="0" dirty="0">
              <a:solidFill>
                <a:schemeClr val="tx1"/>
              </a:solidFill>
              <a:latin typeface="+mn-lt"/>
              <a:ea typeface="+mn-ea"/>
              <a:cs typeface="+mn-cs"/>
            </a:endParaRPr>
          </a:p>
          <a:p>
            <a:r>
              <a:rPr lang="en-US" sz="2800" dirty="0"/>
              <a:t>A photo of the four launchpads at the </a:t>
            </a:r>
            <a:r>
              <a:rPr lang="en-US" sz="2800" dirty="0" err="1"/>
              <a:t>Flytrex</a:t>
            </a:r>
            <a:r>
              <a:rPr lang="en-US" sz="2800" dirty="0"/>
              <a:t> Holly Springs retail delivery operation, partnered with Causey Aviation Unmanned.</a:t>
            </a:r>
            <a:endParaRPr lang="en-US" dirty="0"/>
          </a:p>
        </p:txBody>
      </p:sp>
      <p:sp>
        <p:nvSpPr>
          <p:cNvPr id="4" name="Slide Number Placeholder 3"/>
          <p:cNvSpPr>
            <a:spLocks noGrp="1"/>
          </p:cNvSpPr>
          <p:nvPr>
            <p:ph type="sldNum" sz="quarter" idx="5"/>
          </p:nvPr>
        </p:nvSpPr>
        <p:spPr/>
        <p:txBody>
          <a:bodyPr/>
          <a:lstStyle/>
          <a:p>
            <a:fld id="{88EBB5C6-4896-4E50-A6CA-BFE88B1C62E2}" type="slidenum">
              <a:rPr lang="en-US" smtClean="0"/>
              <a:t>11</a:t>
            </a:fld>
            <a:endParaRPr lang="en-US"/>
          </a:p>
        </p:txBody>
      </p:sp>
    </p:spTree>
    <p:extLst>
      <p:ext uri="{BB962C8B-B14F-4D97-AF65-F5344CB8AC3E}">
        <p14:creationId xmlns:p14="http://schemas.microsoft.com/office/powerpoint/2010/main" val="2594085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North Carolina’s higher education system provides strong support for aviation, with more than 28 degree programs relevant to aviation and the aerospace sector.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More than 31,000 students graduate with STEM-related degrees from North Carolina institutions each year to support the state’s aviation talent pipeline.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[MENTION HOW EDUCATIONAL INSTITUTIONS IN YOUR COMMUNITY SUPPORT AVIATION, IF THEY DO]</a:t>
            </a:r>
          </a:p>
          <a:p>
            <a:endParaRPr lang="en-US" dirty="0"/>
          </a:p>
        </p:txBody>
      </p:sp>
      <p:sp>
        <p:nvSpPr>
          <p:cNvPr id="4" name="Slide Number Placeholder 3"/>
          <p:cNvSpPr>
            <a:spLocks noGrp="1"/>
          </p:cNvSpPr>
          <p:nvPr>
            <p:ph type="sldNum" sz="quarter" idx="5"/>
          </p:nvPr>
        </p:nvSpPr>
        <p:spPr/>
        <p:txBody>
          <a:bodyPr/>
          <a:lstStyle/>
          <a:p>
            <a:fld id="{88EBB5C6-4896-4E50-A6CA-BFE88B1C62E2}" type="slidenum">
              <a:rPr lang="en-US" smtClean="0"/>
              <a:t>12</a:t>
            </a:fld>
            <a:endParaRPr lang="en-US"/>
          </a:p>
        </p:txBody>
      </p:sp>
    </p:spTree>
    <p:extLst>
      <p:ext uri="{BB962C8B-B14F-4D97-AF65-F5344CB8AC3E}">
        <p14:creationId xmlns:p14="http://schemas.microsoft.com/office/powerpoint/2010/main" val="430854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[Highlight the many ways your airport support the community and its economy.]</a:t>
            </a:r>
          </a:p>
          <a:p>
            <a:endParaRPr lang="en-US" dirty="0"/>
          </a:p>
        </p:txBody>
      </p:sp>
      <p:sp>
        <p:nvSpPr>
          <p:cNvPr id="4" name="Slide Number Placeholder 3"/>
          <p:cNvSpPr>
            <a:spLocks noGrp="1"/>
          </p:cNvSpPr>
          <p:nvPr>
            <p:ph type="sldNum" sz="quarter" idx="5"/>
          </p:nvPr>
        </p:nvSpPr>
        <p:spPr/>
        <p:txBody>
          <a:bodyPr/>
          <a:lstStyle/>
          <a:p>
            <a:fld id="{88EBB5C6-4896-4E50-A6CA-BFE88B1C62E2}" type="slidenum">
              <a:rPr lang="en-US" smtClean="0"/>
              <a:t>14</a:t>
            </a:fld>
            <a:endParaRPr lang="en-US"/>
          </a:p>
        </p:txBody>
      </p:sp>
    </p:spTree>
    <p:extLst>
      <p:ext uri="{BB962C8B-B14F-4D97-AF65-F5344CB8AC3E}">
        <p14:creationId xmlns:p14="http://schemas.microsoft.com/office/powerpoint/2010/main" val="976171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[OPTIONAL:  Highlight </a:t>
            </a:r>
            <a:r>
              <a:rPr lang="en-US" sz="1200" dirty="0"/>
              <a:t>recent, current and planned airport projects that support your economic impact. The script can say something like this:]</a:t>
            </a:r>
          </a:p>
          <a:p>
            <a:pPr marL="0" indent="0">
              <a:buNone/>
            </a:pPr>
            <a:endParaRPr lang="en-US" sz="1200" dirty="0"/>
          </a:p>
          <a:p>
            <a:pPr marL="171450" indent="-171450">
              <a:buFont typeface="Arial" panose="020B0604020202020204" pitchFamily="34" charset="0"/>
              <a:buChar char="•"/>
            </a:pPr>
            <a:r>
              <a:rPr lang="en-US" sz="1200" dirty="0"/>
              <a:t>The new _____________ moves the airport’s master plan forward and prepares us for continued growth in utilization. (Explain) </a:t>
            </a:r>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a:t>By prioritizing this/these significant project(s) now, we are positioning the airport to attract additional air service to our community in the future. </a:t>
            </a:r>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a:t>The airport will be able to attract an additional ______ tenants after this construction is complete, contributing up to $_____ more to the annual operating revenues.</a:t>
            </a:r>
            <a:endParaRPr lang="en-US" dirty="0"/>
          </a:p>
          <a:p>
            <a:endParaRPr lang="en-US" dirty="0"/>
          </a:p>
        </p:txBody>
      </p:sp>
      <p:sp>
        <p:nvSpPr>
          <p:cNvPr id="4" name="Slide Number Placeholder 3"/>
          <p:cNvSpPr>
            <a:spLocks noGrp="1"/>
          </p:cNvSpPr>
          <p:nvPr>
            <p:ph type="sldNum" sz="quarter" idx="5"/>
          </p:nvPr>
        </p:nvSpPr>
        <p:spPr/>
        <p:txBody>
          <a:bodyPr/>
          <a:lstStyle/>
          <a:p>
            <a:fld id="{88EBB5C6-4896-4E50-A6CA-BFE88B1C62E2}" type="slidenum">
              <a:rPr lang="en-US" smtClean="0"/>
              <a:t>15</a:t>
            </a:fld>
            <a:endParaRPr lang="en-US"/>
          </a:p>
        </p:txBody>
      </p:sp>
    </p:spTree>
    <p:extLst>
      <p:ext uri="{BB962C8B-B14F-4D97-AF65-F5344CB8AC3E}">
        <p14:creationId xmlns:p14="http://schemas.microsoft.com/office/powerpoint/2010/main" val="2717539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BB5C6-4896-4E50-A6CA-BFE88B1C62E2}" type="slidenum">
              <a:rPr lang="en-US" smtClean="0"/>
              <a:t>16</a:t>
            </a:fld>
            <a:endParaRPr lang="en-US"/>
          </a:p>
        </p:txBody>
      </p:sp>
    </p:spTree>
    <p:extLst>
      <p:ext uri="{BB962C8B-B14F-4D97-AF65-F5344CB8AC3E}">
        <p14:creationId xmlns:p14="http://schemas.microsoft.com/office/powerpoint/2010/main" val="3027894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56E0D-9F14-D58C-1F9B-3EE7EC0CD5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C1E3A5-E60E-0C33-1CAF-9DAD48BC7F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9CAB0A-E9C8-039F-A23D-EA514AFEB211}"/>
              </a:ext>
            </a:extLst>
          </p:cNvPr>
          <p:cNvSpPr>
            <a:spLocks noGrp="1"/>
          </p:cNvSpPr>
          <p:nvPr>
            <p:ph type="body" idx="1"/>
          </p:nvPr>
        </p:nvSpPr>
        <p:spPr/>
        <p:txBody>
          <a:bodyPr/>
          <a:lstStyle/>
          <a:p>
            <a:r>
              <a:rPr lang="en-US" dirty="0"/>
              <a:t>We appreciate the support this community gives to the airport. </a:t>
            </a:r>
          </a:p>
          <a:p>
            <a:endParaRPr lang="en-US" dirty="0"/>
          </a:p>
          <a:p>
            <a:r>
              <a:rPr lang="en-US" dirty="0"/>
              <a:t>Please feel free to contact me if you have questions or connections with aviation-related businesses that can help us expand our impact even more.</a:t>
            </a:r>
          </a:p>
          <a:p>
            <a:endParaRPr lang="en-US" dirty="0"/>
          </a:p>
        </p:txBody>
      </p:sp>
      <p:sp>
        <p:nvSpPr>
          <p:cNvPr id="4" name="Slide Number Placeholder 3">
            <a:extLst>
              <a:ext uri="{FF2B5EF4-FFF2-40B4-BE49-F238E27FC236}">
                <a16:creationId xmlns:a16="http://schemas.microsoft.com/office/drawing/2014/main" id="{069900A2-32CC-5E02-ABF7-657B8CE1D9C6}"/>
              </a:ext>
            </a:extLst>
          </p:cNvPr>
          <p:cNvSpPr>
            <a:spLocks noGrp="1"/>
          </p:cNvSpPr>
          <p:nvPr>
            <p:ph type="sldNum" sz="quarter" idx="5"/>
          </p:nvPr>
        </p:nvSpPr>
        <p:spPr/>
        <p:txBody>
          <a:bodyPr/>
          <a:lstStyle/>
          <a:p>
            <a:fld id="{88EBB5C6-4896-4E50-A6CA-BFE88B1C62E2}" type="slidenum">
              <a:rPr lang="en-US" smtClean="0"/>
              <a:t>17</a:t>
            </a:fld>
            <a:endParaRPr lang="en-US"/>
          </a:p>
        </p:txBody>
      </p:sp>
    </p:spTree>
    <p:extLst>
      <p:ext uri="{BB962C8B-B14F-4D97-AF65-F5344CB8AC3E}">
        <p14:creationId xmlns:p14="http://schemas.microsoft.com/office/powerpoint/2010/main" val="2923824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I’d like to share information about the North Carolina’s airports on our community and state, as well as what’s going on at [INSERT YOUR AIRPORT NAME]</a:t>
            </a:r>
          </a:p>
          <a:p>
            <a:endParaRPr lang="en-US" dirty="0"/>
          </a:p>
        </p:txBody>
      </p:sp>
      <p:sp>
        <p:nvSpPr>
          <p:cNvPr id="4" name="Slide Number Placeholder 3"/>
          <p:cNvSpPr>
            <a:spLocks noGrp="1"/>
          </p:cNvSpPr>
          <p:nvPr>
            <p:ph type="sldNum" sz="quarter" idx="5"/>
          </p:nvPr>
        </p:nvSpPr>
        <p:spPr/>
        <p:txBody>
          <a:bodyPr/>
          <a:lstStyle/>
          <a:p>
            <a:fld id="{88EBB5C6-4896-4E50-A6CA-BFE88B1C62E2}" type="slidenum">
              <a:rPr lang="en-US" smtClean="0"/>
              <a:t>2</a:t>
            </a:fld>
            <a:endParaRPr lang="en-US"/>
          </a:p>
        </p:txBody>
      </p:sp>
    </p:spTree>
    <p:extLst>
      <p:ext uri="{BB962C8B-B14F-4D97-AF65-F5344CB8AC3E}">
        <p14:creationId xmlns:p14="http://schemas.microsoft.com/office/powerpoint/2010/main" val="118771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you know, North Carolina has been at the forefront of aviation since the Wright Brothers’ first flight at Kitty Hawk in 1903.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Today, the state’s network of 72 publicly owned airports, and the aviation and aerospace assets that rely on them, help move our economy forward by:</a:t>
            </a:r>
          </a:p>
          <a:p>
            <a:pPr marL="171450" indent="-171450" algn="l">
              <a:buFont typeface="Arial" panose="020B0604020202020204" pitchFamily="34" charset="0"/>
              <a:buChar char="•"/>
            </a:pPr>
            <a:r>
              <a:rPr lang="en-US" sz="1200" b="0" i="0" u="none" strike="noStrike" kern="1200" baseline="0" dirty="0">
                <a:solidFill>
                  <a:schemeClr val="tx1"/>
                </a:solidFill>
                <a:latin typeface="+mn-lt"/>
                <a:ea typeface="+mn-ea"/>
                <a:cs typeface="+mn-cs"/>
              </a:rPr>
              <a:t>Creating jobs</a:t>
            </a:r>
          </a:p>
          <a:p>
            <a:pPr marL="171450" indent="-171450" algn="l">
              <a:buFont typeface="Arial" panose="020B0604020202020204" pitchFamily="34" charset="0"/>
              <a:buChar char="•"/>
            </a:pPr>
            <a:r>
              <a:rPr lang="en-US" sz="1200" b="0" i="0" u="none" strike="noStrike" kern="1200" baseline="0" dirty="0">
                <a:solidFill>
                  <a:schemeClr val="tx1"/>
                </a:solidFill>
                <a:latin typeface="+mn-lt"/>
                <a:ea typeface="+mn-ea"/>
                <a:cs typeface="+mn-cs"/>
              </a:rPr>
              <a:t>Supporting business growth and </a:t>
            </a:r>
          </a:p>
          <a:p>
            <a:pPr marL="171450" indent="-171450" algn="l">
              <a:buFont typeface="Arial" panose="020B0604020202020204" pitchFamily="34" charset="0"/>
              <a:buChar char="•"/>
            </a:pPr>
            <a:r>
              <a:rPr lang="en-US" sz="1200" b="0" i="0" u="none" strike="noStrike" kern="1200" baseline="0" dirty="0">
                <a:solidFill>
                  <a:schemeClr val="tx1"/>
                </a:solidFill>
                <a:latin typeface="+mn-lt"/>
                <a:ea typeface="+mn-ea"/>
                <a:cs typeface="+mn-cs"/>
              </a:rPr>
              <a:t>Connecting people and companies to markets around the globe. </a:t>
            </a:r>
          </a:p>
          <a:p>
            <a:endParaRPr lang="en-US" dirty="0"/>
          </a:p>
        </p:txBody>
      </p:sp>
      <p:sp>
        <p:nvSpPr>
          <p:cNvPr id="4" name="Slide Number Placeholder 3"/>
          <p:cNvSpPr>
            <a:spLocks noGrp="1"/>
          </p:cNvSpPr>
          <p:nvPr>
            <p:ph type="sldNum" sz="quarter" idx="5"/>
          </p:nvPr>
        </p:nvSpPr>
        <p:spPr/>
        <p:txBody>
          <a:bodyPr/>
          <a:lstStyle/>
          <a:p>
            <a:fld id="{88EBB5C6-4896-4E50-A6CA-BFE88B1C62E2}" type="slidenum">
              <a:rPr lang="en-US" smtClean="0"/>
              <a:t>3</a:t>
            </a:fld>
            <a:endParaRPr lang="en-US"/>
          </a:p>
        </p:txBody>
      </p:sp>
    </p:spTree>
    <p:extLst>
      <p:ext uri="{BB962C8B-B14F-4D97-AF65-F5344CB8AC3E}">
        <p14:creationId xmlns:p14="http://schemas.microsoft.com/office/powerpoint/2010/main" val="506103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kern="1200" baseline="0" dirty="0">
                <a:solidFill>
                  <a:schemeClr val="tx1"/>
                </a:solidFill>
                <a:latin typeface="+mn-lt"/>
                <a:ea typeface="+mn-ea"/>
                <a:cs typeface="+mn-cs"/>
              </a:rPr>
              <a:t>A new report published in January (2025) by the N.C. Department of Transportation’s Division of Aviation quantifies the impact of our airports on the state’s economy.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report revealed the results of an economic impact study showing that North Carolina’s public airports – of which [ADD YOUR AIRPORT NAME] is one – each year contribute more than: </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$XX billion in economic output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XXX jobs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$XX billion in personal income for those workers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$XX billion in state and local tax revenues.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That $XXX billion represents a significant return on state and local investment in our state’s airports.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NCDOT creates the report every two years to help guide future investment in aviation infrastructure and provide a tool for recruiting aviation and aerospace industry companies and investment.</a:t>
            </a:r>
          </a:p>
          <a:p>
            <a:endParaRPr lang="en-US" dirty="0"/>
          </a:p>
        </p:txBody>
      </p:sp>
      <p:sp>
        <p:nvSpPr>
          <p:cNvPr id="4" name="Slide Number Placeholder 3"/>
          <p:cNvSpPr>
            <a:spLocks noGrp="1"/>
          </p:cNvSpPr>
          <p:nvPr>
            <p:ph type="sldNum" sz="quarter" idx="5"/>
          </p:nvPr>
        </p:nvSpPr>
        <p:spPr/>
        <p:txBody>
          <a:bodyPr/>
          <a:lstStyle/>
          <a:p>
            <a:fld id="{88EBB5C6-4896-4E50-A6CA-BFE88B1C62E2}" type="slidenum">
              <a:rPr lang="en-US" smtClean="0"/>
              <a:t>4</a:t>
            </a:fld>
            <a:endParaRPr lang="en-US"/>
          </a:p>
        </p:txBody>
      </p:sp>
    </p:spTree>
    <p:extLst>
      <p:ext uri="{BB962C8B-B14F-4D97-AF65-F5344CB8AC3E}">
        <p14:creationId xmlns:p14="http://schemas.microsoft.com/office/powerpoint/2010/main" val="1463266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Carolina’s public airport system comprises 72 airports:</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10 are classified as commercial service, meaning they offer regularly scheduled passenger service.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62 airports are classified as general aviation.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[YOUR AIRPORT NAME] is classified as a [TYPE] airport.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North Carolina airports: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Connect local businesses and communities to global markets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House and refuel private aircraft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Support military and agricultural aviation and statewide emergency response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And provide aviation services, such as aerial photography and pilot training.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Ninety-six percent of our state’s population lives within a 30-minute drive of a public airport. </a:t>
            </a:r>
          </a:p>
          <a:p>
            <a:endParaRPr lang="en-US" dirty="0"/>
          </a:p>
        </p:txBody>
      </p:sp>
      <p:sp>
        <p:nvSpPr>
          <p:cNvPr id="4" name="Slide Number Placeholder 3"/>
          <p:cNvSpPr>
            <a:spLocks noGrp="1"/>
          </p:cNvSpPr>
          <p:nvPr>
            <p:ph type="sldNum" sz="quarter" idx="5"/>
          </p:nvPr>
        </p:nvSpPr>
        <p:spPr/>
        <p:txBody>
          <a:bodyPr/>
          <a:lstStyle/>
          <a:p>
            <a:fld id="{88EBB5C6-4896-4E50-A6CA-BFE88B1C62E2}" type="slidenum">
              <a:rPr lang="en-US" smtClean="0"/>
              <a:t>5</a:t>
            </a:fld>
            <a:endParaRPr lang="en-US"/>
          </a:p>
        </p:txBody>
      </p:sp>
    </p:spTree>
    <p:extLst>
      <p:ext uri="{BB962C8B-B14F-4D97-AF65-F5344CB8AC3E}">
        <p14:creationId xmlns:p14="http://schemas.microsoft.com/office/powerpoint/2010/main" val="4118186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21 commercial airlines </a:t>
            </a:r>
            <a:r>
              <a:rPr lang="en-US" dirty="0"/>
              <a:t>move 74 million passengers a year, </a:t>
            </a:r>
            <a:r>
              <a:rPr lang="en-US" sz="1200" b="0" i="0" u="none" strike="noStrike" kern="1200" baseline="0" dirty="0">
                <a:solidFill>
                  <a:schemeClr val="tx1"/>
                </a:solidFill>
                <a:latin typeface="+mn-lt"/>
                <a:ea typeface="+mn-ea"/>
                <a:cs typeface="+mn-cs"/>
              </a:rPr>
              <a:t>connecting North Carolina travelers to destinations worldwide.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The airlines employ over 17,000 </a:t>
            </a:r>
            <a:r>
              <a:rPr lang="en-US" dirty="0"/>
              <a:t>workers that pay average salaries of nearly $96,888 a year.</a:t>
            </a:r>
          </a:p>
          <a:p>
            <a:pPr marL="457200" lvl="1" indent="0">
              <a:buFont typeface="Arial" panose="020B0604020202020204" pitchFamily="34" charset="0"/>
              <a:buNone/>
            </a:pPr>
            <a:endParaRPr lang="en-US" dirty="0"/>
          </a:p>
          <a:p>
            <a:pPr marL="0" indent="0">
              <a:buFont typeface="Arial" panose="020B0604020202020204" pitchFamily="34" charset="0"/>
              <a:buNone/>
            </a:pPr>
            <a:r>
              <a:rPr lang="en-US" dirty="0"/>
              <a:t>North Carolina’s airports also handle more than 440,000 billion tons of </a:t>
            </a:r>
            <a:r>
              <a:rPr lang="en-US" sz="1800" b="0" i="0" u="none" strike="noStrike" baseline="0" dirty="0">
                <a:solidFill>
                  <a:srgbClr val="001E5F"/>
                </a:solidFill>
                <a:latin typeface="Gotham Book"/>
              </a:rPr>
              <a:t>cargo each year, from medical supplies to advanced manufacturing components. </a:t>
            </a:r>
          </a:p>
          <a:p>
            <a:pPr marL="0" indent="0">
              <a:buFont typeface="Arial" panose="020B0604020202020204" pitchFamily="34" charset="0"/>
              <a:buNone/>
            </a:pPr>
            <a:endParaRPr lang="en-US" sz="1800" b="0" i="0" u="none" strike="noStrike" baseline="0" dirty="0">
              <a:solidFill>
                <a:srgbClr val="001E5F"/>
              </a:solidFill>
              <a:latin typeface="Gotham Book"/>
            </a:endParaRPr>
          </a:p>
          <a:p>
            <a:pPr marL="0" indent="0">
              <a:buFont typeface="Arial" panose="020B0604020202020204" pitchFamily="34" charset="0"/>
              <a:buNone/>
            </a:pPr>
            <a:r>
              <a:rPr lang="en-US" dirty="0"/>
              <a:t>Air cargo tends tend to be much higher value than cargo moved by other transportation modes – averaging nearly $50 per pound compared to rail at 14 cents per pound or truck at 62 cents per pound.</a:t>
            </a:r>
          </a:p>
          <a:p>
            <a:endParaRPr lang="en-US" dirty="0"/>
          </a:p>
        </p:txBody>
      </p:sp>
      <p:sp>
        <p:nvSpPr>
          <p:cNvPr id="4" name="Slide Number Placeholder 3"/>
          <p:cNvSpPr>
            <a:spLocks noGrp="1"/>
          </p:cNvSpPr>
          <p:nvPr>
            <p:ph type="sldNum" sz="quarter" idx="5"/>
          </p:nvPr>
        </p:nvSpPr>
        <p:spPr/>
        <p:txBody>
          <a:bodyPr/>
          <a:lstStyle/>
          <a:p>
            <a:fld id="{88EBB5C6-4896-4E50-A6CA-BFE88B1C62E2}" type="slidenum">
              <a:rPr lang="en-US" smtClean="0"/>
              <a:t>6</a:t>
            </a:fld>
            <a:endParaRPr lang="en-US"/>
          </a:p>
        </p:txBody>
      </p:sp>
    </p:spTree>
    <p:extLst>
      <p:ext uri="{BB962C8B-B14F-4D97-AF65-F5344CB8AC3E}">
        <p14:creationId xmlns:p14="http://schemas.microsoft.com/office/powerpoint/2010/main" val="2270696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Airport-related businesses provide valuable support for airlines and airport customers and boost the state’s economy.</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17 rental car companies serve the state’s airports and generate more than $106.5  million in state tax revenues from an 8% tax on short-term leases and rentals of motor vehicles.</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Aviation fuels sold at the airports serve the aviation industry and generate $12 million in tax revenues each year.</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revenues from fuel taxes are actually returned to the airport system as grants for aviation-related economic development projects that create jobs.</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North Carolina also gains significant returns from the 4,000 private aircraft based at the state’s general aviation facilities.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They pay property taxes in some cases equivalent to those paid by an entire subdivision of homes.</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[GIVE LOCAL EXAMPLE IF YOU HAVE IT,]</a:t>
            </a:r>
          </a:p>
          <a:p>
            <a:endParaRPr lang="en-US" dirty="0"/>
          </a:p>
        </p:txBody>
      </p:sp>
      <p:sp>
        <p:nvSpPr>
          <p:cNvPr id="4" name="Slide Number Placeholder 3"/>
          <p:cNvSpPr>
            <a:spLocks noGrp="1"/>
          </p:cNvSpPr>
          <p:nvPr>
            <p:ph type="sldNum" sz="quarter" idx="5"/>
          </p:nvPr>
        </p:nvSpPr>
        <p:spPr/>
        <p:txBody>
          <a:bodyPr/>
          <a:lstStyle/>
          <a:p>
            <a:fld id="{88EBB5C6-4896-4E50-A6CA-BFE88B1C62E2}" type="slidenum">
              <a:rPr lang="en-US" smtClean="0"/>
              <a:t>7</a:t>
            </a:fld>
            <a:endParaRPr lang="en-US"/>
          </a:p>
        </p:txBody>
      </p:sp>
    </p:spTree>
    <p:extLst>
      <p:ext uri="{BB962C8B-B14F-4D97-AF65-F5344CB8AC3E}">
        <p14:creationId xmlns:p14="http://schemas.microsoft.com/office/powerpoint/2010/main" val="2304656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BB5C6-4896-4E50-A6CA-BFE88B1C62E2}" type="slidenum">
              <a:rPr lang="en-US" smtClean="0"/>
              <a:t>8</a:t>
            </a:fld>
            <a:endParaRPr lang="en-US"/>
          </a:p>
        </p:txBody>
      </p:sp>
    </p:spTree>
    <p:extLst>
      <p:ext uri="{BB962C8B-B14F-4D97-AF65-F5344CB8AC3E}">
        <p14:creationId xmlns:p14="http://schemas.microsoft.com/office/powerpoint/2010/main" val="30732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As North Carolina grows as a global aerospace hub, so does the industry that keeps aviation in the air. The state's maintenance, repair and overhaul, or MRO, sector employs more than 5,300 people at average wages of $61,100. </a:t>
            </a:r>
          </a:p>
          <a:p>
            <a:endParaRPr lang="en-US"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[MENTION ANY LOCAL MROs THAT OPERATE AT YOUR AIRPORT]</a:t>
            </a:r>
          </a:p>
          <a:p>
            <a:endParaRPr lang="en-US" dirty="0"/>
          </a:p>
        </p:txBody>
      </p:sp>
      <p:sp>
        <p:nvSpPr>
          <p:cNvPr id="4" name="Slide Number Placeholder 3"/>
          <p:cNvSpPr>
            <a:spLocks noGrp="1"/>
          </p:cNvSpPr>
          <p:nvPr>
            <p:ph type="sldNum" sz="quarter" idx="5"/>
          </p:nvPr>
        </p:nvSpPr>
        <p:spPr/>
        <p:txBody>
          <a:bodyPr/>
          <a:lstStyle/>
          <a:p>
            <a:fld id="{88EBB5C6-4896-4E50-A6CA-BFE88B1C62E2}" type="slidenum">
              <a:rPr lang="en-US" smtClean="0"/>
              <a:t>9</a:t>
            </a:fld>
            <a:endParaRPr lang="en-US"/>
          </a:p>
        </p:txBody>
      </p:sp>
    </p:spTree>
    <p:extLst>
      <p:ext uri="{BB962C8B-B14F-4D97-AF65-F5344CB8AC3E}">
        <p14:creationId xmlns:p14="http://schemas.microsoft.com/office/powerpoint/2010/main" val="1079150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4CE4-6046-DFB6-B5E5-C83F95C6B2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428AF8-5087-41DC-43FD-4343A02B2F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CD22B4-D255-BC12-BE44-FA2836205AD4}"/>
              </a:ext>
            </a:extLst>
          </p:cNvPr>
          <p:cNvSpPr>
            <a:spLocks noGrp="1"/>
          </p:cNvSpPr>
          <p:nvPr>
            <p:ph type="dt" sz="half" idx="10"/>
          </p:nvPr>
        </p:nvSpPr>
        <p:spPr/>
        <p:txBody>
          <a:bodyPr/>
          <a:lstStyle/>
          <a:p>
            <a:fld id="{1F2DA5CF-C84C-4CF1-9814-F62A699972CF}" type="datetimeFigureOut">
              <a:rPr lang="en-US" smtClean="0"/>
              <a:t>12/17/2024</a:t>
            </a:fld>
            <a:endParaRPr lang="en-US"/>
          </a:p>
        </p:txBody>
      </p:sp>
      <p:sp>
        <p:nvSpPr>
          <p:cNvPr id="5" name="Footer Placeholder 4">
            <a:extLst>
              <a:ext uri="{FF2B5EF4-FFF2-40B4-BE49-F238E27FC236}">
                <a16:creationId xmlns:a16="http://schemas.microsoft.com/office/drawing/2014/main" id="{D5871457-CA5C-F9EA-FBAD-EFCC14468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6503DA-E84D-58EE-9149-77ADA827FEEA}"/>
              </a:ext>
            </a:extLst>
          </p:cNvPr>
          <p:cNvSpPr>
            <a:spLocks noGrp="1"/>
          </p:cNvSpPr>
          <p:nvPr>
            <p:ph type="sldNum" sz="quarter" idx="12"/>
          </p:nvPr>
        </p:nvSpPr>
        <p:spPr/>
        <p:txBody>
          <a:bodyPr/>
          <a:lstStyle/>
          <a:p>
            <a:fld id="{78340D14-41CD-4FE8-A74D-93690A365CF2}" type="slidenum">
              <a:rPr lang="en-US" smtClean="0"/>
              <a:t>‹#›</a:t>
            </a:fld>
            <a:endParaRPr lang="en-US"/>
          </a:p>
        </p:txBody>
      </p:sp>
    </p:spTree>
    <p:extLst>
      <p:ext uri="{BB962C8B-B14F-4D97-AF65-F5344CB8AC3E}">
        <p14:creationId xmlns:p14="http://schemas.microsoft.com/office/powerpoint/2010/main" val="4213254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75C11-4550-1A28-8176-079C9F1572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F14CAA-115A-9351-119B-F982ECF8C8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5C65B-C7DC-6401-B719-FB7E535B3103}"/>
              </a:ext>
            </a:extLst>
          </p:cNvPr>
          <p:cNvSpPr>
            <a:spLocks noGrp="1"/>
          </p:cNvSpPr>
          <p:nvPr>
            <p:ph type="dt" sz="half" idx="10"/>
          </p:nvPr>
        </p:nvSpPr>
        <p:spPr/>
        <p:txBody>
          <a:bodyPr/>
          <a:lstStyle/>
          <a:p>
            <a:fld id="{1F2DA5CF-C84C-4CF1-9814-F62A699972CF}" type="datetimeFigureOut">
              <a:rPr lang="en-US" smtClean="0"/>
              <a:t>12/17/2024</a:t>
            </a:fld>
            <a:endParaRPr lang="en-US"/>
          </a:p>
        </p:txBody>
      </p:sp>
      <p:sp>
        <p:nvSpPr>
          <p:cNvPr id="5" name="Footer Placeholder 4">
            <a:extLst>
              <a:ext uri="{FF2B5EF4-FFF2-40B4-BE49-F238E27FC236}">
                <a16:creationId xmlns:a16="http://schemas.microsoft.com/office/drawing/2014/main" id="{1EB2FD91-4BCF-853A-B26F-73002083C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8FF708-A656-1F57-E94B-CDFB0D0C0D61}"/>
              </a:ext>
            </a:extLst>
          </p:cNvPr>
          <p:cNvSpPr>
            <a:spLocks noGrp="1"/>
          </p:cNvSpPr>
          <p:nvPr>
            <p:ph type="sldNum" sz="quarter" idx="12"/>
          </p:nvPr>
        </p:nvSpPr>
        <p:spPr/>
        <p:txBody>
          <a:bodyPr/>
          <a:lstStyle/>
          <a:p>
            <a:fld id="{78340D14-41CD-4FE8-A74D-93690A365CF2}" type="slidenum">
              <a:rPr lang="en-US" smtClean="0"/>
              <a:t>‹#›</a:t>
            </a:fld>
            <a:endParaRPr lang="en-US"/>
          </a:p>
        </p:txBody>
      </p:sp>
    </p:spTree>
    <p:extLst>
      <p:ext uri="{BB962C8B-B14F-4D97-AF65-F5344CB8AC3E}">
        <p14:creationId xmlns:p14="http://schemas.microsoft.com/office/powerpoint/2010/main" val="289846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ECCBD-FF66-C575-83A6-E4D6EEE290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7D1F0B-34E1-24A3-93F9-8C1CA62FA8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0BF06-FF57-183B-7C70-60DC697A475F}"/>
              </a:ext>
            </a:extLst>
          </p:cNvPr>
          <p:cNvSpPr>
            <a:spLocks noGrp="1"/>
          </p:cNvSpPr>
          <p:nvPr>
            <p:ph type="dt" sz="half" idx="10"/>
          </p:nvPr>
        </p:nvSpPr>
        <p:spPr/>
        <p:txBody>
          <a:bodyPr/>
          <a:lstStyle/>
          <a:p>
            <a:fld id="{1F2DA5CF-C84C-4CF1-9814-F62A699972CF}" type="datetimeFigureOut">
              <a:rPr lang="en-US" smtClean="0"/>
              <a:t>12/17/2024</a:t>
            </a:fld>
            <a:endParaRPr lang="en-US"/>
          </a:p>
        </p:txBody>
      </p:sp>
      <p:sp>
        <p:nvSpPr>
          <p:cNvPr id="5" name="Footer Placeholder 4">
            <a:extLst>
              <a:ext uri="{FF2B5EF4-FFF2-40B4-BE49-F238E27FC236}">
                <a16:creationId xmlns:a16="http://schemas.microsoft.com/office/drawing/2014/main" id="{96EBE7BE-4B4A-45CE-31D0-AD8A8E601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9F576-8E1A-E72D-B002-52CFB8C1368D}"/>
              </a:ext>
            </a:extLst>
          </p:cNvPr>
          <p:cNvSpPr>
            <a:spLocks noGrp="1"/>
          </p:cNvSpPr>
          <p:nvPr>
            <p:ph type="sldNum" sz="quarter" idx="12"/>
          </p:nvPr>
        </p:nvSpPr>
        <p:spPr/>
        <p:txBody>
          <a:bodyPr/>
          <a:lstStyle/>
          <a:p>
            <a:fld id="{78340D14-41CD-4FE8-A74D-93690A365CF2}" type="slidenum">
              <a:rPr lang="en-US" smtClean="0"/>
              <a:t>‹#›</a:t>
            </a:fld>
            <a:endParaRPr lang="en-US"/>
          </a:p>
        </p:txBody>
      </p:sp>
    </p:spTree>
    <p:extLst>
      <p:ext uri="{BB962C8B-B14F-4D97-AF65-F5344CB8AC3E}">
        <p14:creationId xmlns:p14="http://schemas.microsoft.com/office/powerpoint/2010/main" val="150018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7A67E-E87F-D480-C386-E87CAC7F9D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D16964-9875-3FEA-7B7E-F970A06B76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498B0-C73E-40C1-6FE1-623F8ECCA541}"/>
              </a:ext>
            </a:extLst>
          </p:cNvPr>
          <p:cNvSpPr>
            <a:spLocks noGrp="1"/>
          </p:cNvSpPr>
          <p:nvPr>
            <p:ph type="dt" sz="half" idx="10"/>
          </p:nvPr>
        </p:nvSpPr>
        <p:spPr/>
        <p:txBody>
          <a:bodyPr/>
          <a:lstStyle/>
          <a:p>
            <a:fld id="{1F2DA5CF-C84C-4CF1-9814-F62A699972CF}" type="datetimeFigureOut">
              <a:rPr lang="en-US" smtClean="0"/>
              <a:t>12/17/2024</a:t>
            </a:fld>
            <a:endParaRPr lang="en-US"/>
          </a:p>
        </p:txBody>
      </p:sp>
      <p:sp>
        <p:nvSpPr>
          <p:cNvPr id="5" name="Footer Placeholder 4">
            <a:extLst>
              <a:ext uri="{FF2B5EF4-FFF2-40B4-BE49-F238E27FC236}">
                <a16:creationId xmlns:a16="http://schemas.microsoft.com/office/drawing/2014/main" id="{0068C364-953B-6038-0071-6345FC556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C6108-21B2-42F4-062A-B1C89A5E94CE}"/>
              </a:ext>
            </a:extLst>
          </p:cNvPr>
          <p:cNvSpPr>
            <a:spLocks noGrp="1"/>
          </p:cNvSpPr>
          <p:nvPr>
            <p:ph type="sldNum" sz="quarter" idx="12"/>
          </p:nvPr>
        </p:nvSpPr>
        <p:spPr/>
        <p:txBody>
          <a:bodyPr/>
          <a:lstStyle/>
          <a:p>
            <a:fld id="{78340D14-41CD-4FE8-A74D-93690A365CF2}" type="slidenum">
              <a:rPr lang="en-US" smtClean="0"/>
              <a:t>‹#›</a:t>
            </a:fld>
            <a:endParaRPr lang="en-US"/>
          </a:p>
        </p:txBody>
      </p:sp>
    </p:spTree>
    <p:extLst>
      <p:ext uri="{BB962C8B-B14F-4D97-AF65-F5344CB8AC3E}">
        <p14:creationId xmlns:p14="http://schemas.microsoft.com/office/powerpoint/2010/main" val="308791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B9BFC-C13E-713A-8FBB-474DD1EBCA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C98F8A-CD6B-6D92-3996-FF8245BCC89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318C20-88E4-C9EC-830E-48E13C30FADE}"/>
              </a:ext>
            </a:extLst>
          </p:cNvPr>
          <p:cNvSpPr>
            <a:spLocks noGrp="1"/>
          </p:cNvSpPr>
          <p:nvPr>
            <p:ph type="dt" sz="half" idx="10"/>
          </p:nvPr>
        </p:nvSpPr>
        <p:spPr/>
        <p:txBody>
          <a:bodyPr/>
          <a:lstStyle/>
          <a:p>
            <a:fld id="{1F2DA5CF-C84C-4CF1-9814-F62A699972CF}" type="datetimeFigureOut">
              <a:rPr lang="en-US" smtClean="0"/>
              <a:t>12/17/2024</a:t>
            </a:fld>
            <a:endParaRPr lang="en-US"/>
          </a:p>
        </p:txBody>
      </p:sp>
      <p:sp>
        <p:nvSpPr>
          <p:cNvPr id="5" name="Footer Placeholder 4">
            <a:extLst>
              <a:ext uri="{FF2B5EF4-FFF2-40B4-BE49-F238E27FC236}">
                <a16:creationId xmlns:a16="http://schemas.microsoft.com/office/drawing/2014/main" id="{054379F6-2F9E-12E3-EF88-C52AA9024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04527-8ED0-C65C-FFA7-A2EADA8358CB}"/>
              </a:ext>
            </a:extLst>
          </p:cNvPr>
          <p:cNvSpPr>
            <a:spLocks noGrp="1"/>
          </p:cNvSpPr>
          <p:nvPr>
            <p:ph type="sldNum" sz="quarter" idx="12"/>
          </p:nvPr>
        </p:nvSpPr>
        <p:spPr/>
        <p:txBody>
          <a:bodyPr/>
          <a:lstStyle/>
          <a:p>
            <a:fld id="{78340D14-41CD-4FE8-A74D-93690A365CF2}" type="slidenum">
              <a:rPr lang="en-US" smtClean="0"/>
              <a:t>‹#›</a:t>
            </a:fld>
            <a:endParaRPr lang="en-US"/>
          </a:p>
        </p:txBody>
      </p:sp>
    </p:spTree>
    <p:extLst>
      <p:ext uri="{BB962C8B-B14F-4D97-AF65-F5344CB8AC3E}">
        <p14:creationId xmlns:p14="http://schemas.microsoft.com/office/powerpoint/2010/main" val="44611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6F194-F98F-8759-D5DB-CB9B193619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6C3D8E-5952-F061-7E79-6BA0C0836D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3A6A11-D5CB-F10F-90A1-6CB9556B91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F0E4C7-17AC-C804-7497-67015183F754}"/>
              </a:ext>
            </a:extLst>
          </p:cNvPr>
          <p:cNvSpPr>
            <a:spLocks noGrp="1"/>
          </p:cNvSpPr>
          <p:nvPr>
            <p:ph type="dt" sz="half" idx="10"/>
          </p:nvPr>
        </p:nvSpPr>
        <p:spPr/>
        <p:txBody>
          <a:bodyPr/>
          <a:lstStyle/>
          <a:p>
            <a:fld id="{1F2DA5CF-C84C-4CF1-9814-F62A699972CF}" type="datetimeFigureOut">
              <a:rPr lang="en-US" smtClean="0"/>
              <a:t>12/17/2024</a:t>
            </a:fld>
            <a:endParaRPr lang="en-US"/>
          </a:p>
        </p:txBody>
      </p:sp>
      <p:sp>
        <p:nvSpPr>
          <p:cNvPr id="6" name="Footer Placeholder 5">
            <a:extLst>
              <a:ext uri="{FF2B5EF4-FFF2-40B4-BE49-F238E27FC236}">
                <a16:creationId xmlns:a16="http://schemas.microsoft.com/office/drawing/2014/main" id="{9E0B933B-5D08-DB5D-67F6-472F12EA1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70F61F-277F-130C-6827-5BAC8B88D9DC}"/>
              </a:ext>
            </a:extLst>
          </p:cNvPr>
          <p:cNvSpPr>
            <a:spLocks noGrp="1"/>
          </p:cNvSpPr>
          <p:nvPr>
            <p:ph type="sldNum" sz="quarter" idx="12"/>
          </p:nvPr>
        </p:nvSpPr>
        <p:spPr/>
        <p:txBody>
          <a:bodyPr/>
          <a:lstStyle/>
          <a:p>
            <a:fld id="{78340D14-41CD-4FE8-A74D-93690A365CF2}" type="slidenum">
              <a:rPr lang="en-US" smtClean="0"/>
              <a:t>‹#›</a:t>
            </a:fld>
            <a:endParaRPr lang="en-US"/>
          </a:p>
        </p:txBody>
      </p:sp>
    </p:spTree>
    <p:extLst>
      <p:ext uri="{BB962C8B-B14F-4D97-AF65-F5344CB8AC3E}">
        <p14:creationId xmlns:p14="http://schemas.microsoft.com/office/powerpoint/2010/main" val="417811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30469-600F-8BC9-1597-15A1AD415B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1451F4-8253-39F0-9E2C-0A685932EE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F67625-C973-0653-D61C-E016B63E4F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E7C9ED-0AF9-BECC-EE3C-26ED882239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A0E8B9-1A18-7032-C0F8-952DD05A8A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3FD85D-5A27-1F3E-BF3A-E86E4A627CC2}"/>
              </a:ext>
            </a:extLst>
          </p:cNvPr>
          <p:cNvSpPr>
            <a:spLocks noGrp="1"/>
          </p:cNvSpPr>
          <p:nvPr>
            <p:ph type="dt" sz="half" idx="10"/>
          </p:nvPr>
        </p:nvSpPr>
        <p:spPr/>
        <p:txBody>
          <a:bodyPr/>
          <a:lstStyle/>
          <a:p>
            <a:fld id="{1F2DA5CF-C84C-4CF1-9814-F62A699972CF}" type="datetimeFigureOut">
              <a:rPr lang="en-US" smtClean="0"/>
              <a:t>12/17/2024</a:t>
            </a:fld>
            <a:endParaRPr lang="en-US"/>
          </a:p>
        </p:txBody>
      </p:sp>
      <p:sp>
        <p:nvSpPr>
          <p:cNvPr id="8" name="Footer Placeholder 7">
            <a:extLst>
              <a:ext uri="{FF2B5EF4-FFF2-40B4-BE49-F238E27FC236}">
                <a16:creationId xmlns:a16="http://schemas.microsoft.com/office/drawing/2014/main" id="{26CB6FFF-F777-9FE3-89E9-89AC401D32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A90B9F-DF1B-4935-F02B-75D8756FB23A}"/>
              </a:ext>
            </a:extLst>
          </p:cNvPr>
          <p:cNvSpPr>
            <a:spLocks noGrp="1"/>
          </p:cNvSpPr>
          <p:nvPr>
            <p:ph type="sldNum" sz="quarter" idx="12"/>
          </p:nvPr>
        </p:nvSpPr>
        <p:spPr/>
        <p:txBody>
          <a:bodyPr/>
          <a:lstStyle/>
          <a:p>
            <a:fld id="{78340D14-41CD-4FE8-A74D-93690A365CF2}" type="slidenum">
              <a:rPr lang="en-US" smtClean="0"/>
              <a:t>‹#›</a:t>
            </a:fld>
            <a:endParaRPr lang="en-US"/>
          </a:p>
        </p:txBody>
      </p:sp>
    </p:spTree>
    <p:extLst>
      <p:ext uri="{BB962C8B-B14F-4D97-AF65-F5344CB8AC3E}">
        <p14:creationId xmlns:p14="http://schemas.microsoft.com/office/powerpoint/2010/main" val="1454795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6A15F-CA02-CC56-4999-85060CAE27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01C557-32CC-52F9-AC08-02FECF1E3D8A}"/>
              </a:ext>
            </a:extLst>
          </p:cNvPr>
          <p:cNvSpPr>
            <a:spLocks noGrp="1"/>
          </p:cNvSpPr>
          <p:nvPr>
            <p:ph type="dt" sz="half" idx="10"/>
          </p:nvPr>
        </p:nvSpPr>
        <p:spPr/>
        <p:txBody>
          <a:bodyPr/>
          <a:lstStyle/>
          <a:p>
            <a:fld id="{1F2DA5CF-C84C-4CF1-9814-F62A699972CF}" type="datetimeFigureOut">
              <a:rPr lang="en-US" smtClean="0"/>
              <a:t>12/17/2024</a:t>
            </a:fld>
            <a:endParaRPr lang="en-US"/>
          </a:p>
        </p:txBody>
      </p:sp>
      <p:sp>
        <p:nvSpPr>
          <p:cNvPr id="4" name="Footer Placeholder 3">
            <a:extLst>
              <a:ext uri="{FF2B5EF4-FFF2-40B4-BE49-F238E27FC236}">
                <a16:creationId xmlns:a16="http://schemas.microsoft.com/office/drawing/2014/main" id="{0E13DE18-2CF6-0C4B-7EB7-5FE71709DC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D98800-30F9-0C47-1296-3C5A8F06679F}"/>
              </a:ext>
            </a:extLst>
          </p:cNvPr>
          <p:cNvSpPr>
            <a:spLocks noGrp="1"/>
          </p:cNvSpPr>
          <p:nvPr>
            <p:ph type="sldNum" sz="quarter" idx="12"/>
          </p:nvPr>
        </p:nvSpPr>
        <p:spPr/>
        <p:txBody>
          <a:bodyPr/>
          <a:lstStyle/>
          <a:p>
            <a:fld id="{78340D14-41CD-4FE8-A74D-93690A365CF2}" type="slidenum">
              <a:rPr lang="en-US" smtClean="0"/>
              <a:t>‹#›</a:t>
            </a:fld>
            <a:endParaRPr lang="en-US"/>
          </a:p>
        </p:txBody>
      </p:sp>
    </p:spTree>
    <p:extLst>
      <p:ext uri="{BB962C8B-B14F-4D97-AF65-F5344CB8AC3E}">
        <p14:creationId xmlns:p14="http://schemas.microsoft.com/office/powerpoint/2010/main" val="2129976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E44AA8-C88D-5EAA-1EFC-7427B69F65AF}"/>
              </a:ext>
            </a:extLst>
          </p:cNvPr>
          <p:cNvSpPr>
            <a:spLocks noGrp="1"/>
          </p:cNvSpPr>
          <p:nvPr>
            <p:ph type="dt" sz="half" idx="10"/>
          </p:nvPr>
        </p:nvSpPr>
        <p:spPr/>
        <p:txBody>
          <a:bodyPr/>
          <a:lstStyle/>
          <a:p>
            <a:fld id="{1F2DA5CF-C84C-4CF1-9814-F62A699972CF}" type="datetimeFigureOut">
              <a:rPr lang="en-US" smtClean="0"/>
              <a:t>12/17/2024</a:t>
            </a:fld>
            <a:endParaRPr lang="en-US"/>
          </a:p>
        </p:txBody>
      </p:sp>
      <p:sp>
        <p:nvSpPr>
          <p:cNvPr id="3" name="Footer Placeholder 2">
            <a:extLst>
              <a:ext uri="{FF2B5EF4-FFF2-40B4-BE49-F238E27FC236}">
                <a16:creationId xmlns:a16="http://schemas.microsoft.com/office/drawing/2014/main" id="{89AC0BC3-EE3D-482B-E03E-977731A090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9E5E12-C67B-7D04-DABE-72304AB2D658}"/>
              </a:ext>
            </a:extLst>
          </p:cNvPr>
          <p:cNvSpPr>
            <a:spLocks noGrp="1"/>
          </p:cNvSpPr>
          <p:nvPr>
            <p:ph type="sldNum" sz="quarter" idx="12"/>
          </p:nvPr>
        </p:nvSpPr>
        <p:spPr/>
        <p:txBody>
          <a:bodyPr/>
          <a:lstStyle/>
          <a:p>
            <a:fld id="{78340D14-41CD-4FE8-A74D-93690A365CF2}" type="slidenum">
              <a:rPr lang="en-US" smtClean="0"/>
              <a:t>‹#›</a:t>
            </a:fld>
            <a:endParaRPr lang="en-US"/>
          </a:p>
        </p:txBody>
      </p:sp>
    </p:spTree>
    <p:extLst>
      <p:ext uri="{BB962C8B-B14F-4D97-AF65-F5344CB8AC3E}">
        <p14:creationId xmlns:p14="http://schemas.microsoft.com/office/powerpoint/2010/main" val="3776449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94736-42D8-3459-1B75-68D5079177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059110-665B-80A0-324E-B6DDB15CC9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9F1D41-3BDA-13E8-E39B-0F8B6A0065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D66A22-7051-33FD-9E89-51DB423B81B8}"/>
              </a:ext>
            </a:extLst>
          </p:cNvPr>
          <p:cNvSpPr>
            <a:spLocks noGrp="1"/>
          </p:cNvSpPr>
          <p:nvPr>
            <p:ph type="dt" sz="half" idx="10"/>
          </p:nvPr>
        </p:nvSpPr>
        <p:spPr/>
        <p:txBody>
          <a:bodyPr/>
          <a:lstStyle/>
          <a:p>
            <a:fld id="{1F2DA5CF-C84C-4CF1-9814-F62A699972CF}" type="datetimeFigureOut">
              <a:rPr lang="en-US" smtClean="0"/>
              <a:t>12/17/2024</a:t>
            </a:fld>
            <a:endParaRPr lang="en-US"/>
          </a:p>
        </p:txBody>
      </p:sp>
      <p:sp>
        <p:nvSpPr>
          <p:cNvPr id="6" name="Footer Placeholder 5">
            <a:extLst>
              <a:ext uri="{FF2B5EF4-FFF2-40B4-BE49-F238E27FC236}">
                <a16:creationId xmlns:a16="http://schemas.microsoft.com/office/drawing/2014/main" id="{38B9F60C-D891-D287-FAAF-75C76C4634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01D31F-80B6-7E44-85B7-95CCE698ED60}"/>
              </a:ext>
            </a:extLst>
          </p:cNvPr>
          <p:cNvSpPr>
            <a:spLocks noGrp="1"/>
          </p:cNvSpPr>
          <p:nvPr>
            <p:ph type="sldNum" sz="quarter" idx="12"/>
          </p:nvPr>
        </p:nvSpPr>
        <p:spPr/>
        <p:txBody>
          <a:bodyPr/>
          <a:lstStyle/>
          <a:p>
            <a:fld id="{78340D14-41CD-4FE8-A74D-93690A365CF2}" type="slidenum">
              <a:rPr lang="en-US" smtClean="0"/>
              <a:t>‹#›</a:t>
            </a:fld>
            <a:endParaRPr lang="en-US"/>
          </a:p>
        </p:txBody>
      </p:sp>
    </p:spTree>
    <p:extLst>
      <p:ext uri="{BB962C8B-B14F-4D97-AF65-F5344CB8AC3E}">
        <p14:creationId xmlns:p14="http://schemas.microsoft.com/office/powerpoint/2010/main" val="333475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141A8-F9E3-4179-643D-777BA28FFE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113F44-5FFC-6F6C-5E14-B6852F466A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B71063-C807-6CC8-1715-B414046A1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3E4928-56A4-9D60-0A79-242E0379F340}"/>
              </a:ext>
            </a:extLst>
          </p:cNvPr>
          <p:cNvSpPr>
            <a:spLocks noGrp="1"/>
          </p:cNvSpPr>
          <p:nvPr>
            <p:ph type="dt" sz="half" idx="10"/>
          </p:nvPr>
        </p:nvSpPr>
        <p:spPr/>
        <p:txBody>
          <a:bodyPr/>
          <a:lstStyle/>
          <a:p>
            <a:fld id="{1F2DA5CF-C84C-4CF1-9814-F62A699972CF}" type="datetimeFigureOut">
              <a:rPr lang="en-US" smtClean="0"/>
              <a:t>12/17/2024</a:t>
            </a:fld>
            <a:endParaRPr lang="en-US"/>
          </a:p>
        </p:txBody>
      </p:sp>
      <p:sp>
        <p:nvSpPr>
          <p:cNvPr id="6" name="Footer Placeholder 5">
            <a:extLst>
              <a:ext uri="{FF2B5EF4-FFF2-40B4-BE49-F238E27FC236}">
                <a16:creationId xmlns:a16="http://schemas.microsoft.com/office/drawing/2014/main" id="{BD1D2F9A-BEAD-A3AD-C93C-66273AFEF0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DC458-4FE4-A686-2D36-DC98A79E0129}"/>
              </a:ext>
            </a:extLst>
          </p:cNvPr>
          <p:cNvSpPr>
            <a:spLocks noGrp="1"/>
          </p:cNvSpPr>
          <p:nvPr>
            <p:ph type="sldNum" sz="quarter" idx="12"/>
          </p:nvPr>
        </p:nvSpPr>
        <p:spPr/>
        <p:txBody>
          <a:bodyPr/>
          <a:lstStyle/>
          <a:p>
            <a:fld id="{78340D14-41CD-4FE8-A74D-93690A365CF2}" type="slidenum">
              <a:rPr lang="en-US" smtClean="0"/>
              <a:t>‹#›</a:t>
            </a:fld>
            <a:endParaRPr lang="en-US"/>
          </a:p>
        </p:txBody>
      </p:sp>
    </p:spTree>
    <p:extLst>
      <p:ext uri="{BB962C8B-B14F-4D97-AF65-F5344CB8AC3E}">
        <p14:creationId xmlns:p14="http://schemas.microsoft.com/office/powerpoint/2010/main" val="301162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200EEA-08E5-A1C7-BE43-598D675D26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DB8CAA-0E4F-8A30-6BC7-335BD13E4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58B38-7851-5E72-9E34-1947E6536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2DA5CF-C84C-4CF1-9814-F62A699972CF}" type="datetimeFigureOut">
              <a:rPr lang="en-US" smtClean="0"/>
              <a:t>12/17/2024</a:t>
            </a:fld>
            <a:endParaRPr lang="en-US"/>
          </a:p>
        </p:txBody>
      </p:sp>
      <p:sp>
        <p:nvSpPr>
          <p:cNvPr id="5" name="Footer Placeholder 4">
            <a:extLst>
              <a:ext uri="{FF2B5EF4-FFF2-40B4-BE49-F238E27FC236}">
                <a16:creationId xmlns:a16="http://schemas.microsoft.com/office/drawing/2014/main" id="{200556EA-B1F0-0841-F40A-6E0E8238C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D488761-F170-7378-A869-F12F12B59F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340D14-41CD-4FE8-A74D-93690A365CF2}" type="slidenum">
              <a:rPr lang="en-US" smtClean="0"/>
              <a:t>‹#›</a:t>
            </a:fld>
            <a:endParaRPr lang="en-US"/>
          </a:p>
        </p:txBody>
      </p:sp>
    </p:spTree>
    <p:extLst>
      <p:ext uri="{BB962C8B-B14F-4D97-AF65-F5344CB8AC3E}">
        <p14:creationId xmlns:p14="http://schemas.microsoft.com/office/powerpoint/2010/main" val="3930637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8744A8-221A-9440-EF04-983AEDC48181}"/>
              </a:ext>
            </a:extLst>
          </p:cNvPr>
          <p:cNvSpPr>
            <a:spLocks noGrp="1"/>
          </p:cNvSpPr>
          <p:nvPr>
            <p:ph type="ctrTitle"/>
          </p:nvPr>
        </p:nvSpPr>
        <p:spPr>
          <a:xfrm>
            <a:off x="4162567" y="818984"/>
            <a:ext cx="6714699" cy="3178689"/>
          </a:xfrm>
        </p:spPr>
        <p:txBody>
          <a:bodyPr>
            <a:normAutofit/>
          </a:bodyPr>
          <a:lstStyle/>
          <a:p>
            <a:pPr algn="l"/>
            <a:r>
              <a:rPr lang="en-US" sz="4800" dirty="0">
                <a:solidFill>
                  <a:srgbClr val="FFFFFF"/>
                </a:solidFill>
              </a:rPr>
              <a:t>What Aviation Means to Our Economy </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912AAB1-935C-7690-B123-76D9FB722ED6}"/>
              </a:ext>
            </a:extLst>
          </p:cNvPr>
          <p:cNvSpPr>
            <a:spLocks noGrp="1"/>
          </p:cNvSpPr>
          <p:nvPr>
            <p:ph type="subTitle" idx="1"/>
          </p:nvPr>
        </p:nvSpPr>
        <p:spPr>
          <a:xfrm>
            <a:off x="4285397" y="4960961"/>
            <a:ext cx="7055893" cy="1078054"/>
          </a:xfrm>
        </p:spPr>
        <p:txBody>
          <a:bodyPr>
            <a:normAutofit fontScale="92500" lnSpcReduction="20000"/>
          </a:bodyPr>
          <a:lstStyle/>
          <a:p>
            <a:pPr algn="l"/>
            <a:r>
              <a:rPr lang="en-US" dirty="0">
                <a:solidFill>
                  <a:srgbClr val="FFFFFF"/>
                </a:solidFill>
              </a:rPr>
              <a:t>[Your Name]</a:t>
            </a:r>
          </a:p>
          <a:p>
            <a:pPr algn="l"/>
            <a:r>
              <a:rPr lang="en-US" dirty="0">
                <a:solidFill>
                  <a:srgbClr val="FFFFFF"/>
                </a:solidFill>
              </a:rPr>
              <a:t>[Your Airport’s Name]</a:t>
            </a:r>
          </a:p>
          <a:p>
            <a:pPr algn="l"/>
            <a:r>
              <a:rPr lang="en-US" dirty="0">
                <a:solidFill>
                  <a:srgbClr val="FFFFFF"/>
                </a:solidFill>
              </a:rPr>
              <a:t>[Date of Presentation]</a:t>
            </a:r>
          </a:p>
        </p:txBody>
      </p:sp>
      <p:sp>
        <p:nvSpPr>
          <p:cNvPr id="6" name="Rectangle 5">
            <a:extLst>
              <a:ext uri="{FF2B5EF4-FFF2-40B4-BE49-F238E27FC236}">
                <a16:creationId xmlns:a16="http://schemas.microsoft.com/office/drawing/2014/main" id="{64251848-AA52-553B-A5FB-B683BB70740F}"/>
              </a:ext>
            </a:extLst>
          </p:cNvPr>
          <p:cNvSpPr/>
          <p:nvPr/>
        </p:nvSpPr>
        <p:spPr>
          <a:xfrm>
            <a:off x="874986" y="698043"/>
            <a:ext cx="2065283" cy="11285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YOUR AIRPORT LOGO</a:t>
            </a:r>
          </a:p>
        </p:txBody>
      </p:sp>
      <p:sp>
        <p:nvSpPr>
          <p:cNvPr id="7" name="Rectangle 6">
            <a:extLst>
              <a:ext uri="{FF2B5EF4-FFF2-40B4-BE49-F238E27FC236}">
                <a16:creationId xmlns:a16="http://schemas.microsoft.com/office/drawing/2014/main" id="{BC4E9B2E-432D-512D-7FE8-88EC111BE6A8}"/>
              </a:ext>
            </a:extLst>
          </p:cNvPr>
          <p:cNvSpPr/>
          <p:nvPr/>
        </p:nvSpPr>
        <p:spPr>
          <a:xfrm>
            <a:off x="9264869" y="326547"/>
            <a:ext cx="2707564" cy="2294707"/>
          </a:xfrm>
          <a:prstGeom prst="rect">
            <a:avLst/>
          </a:prstGeom>
          <a:solidFill>
            <a:srgbClr val="FFFF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US" sz="1500" dirty="0">
                <a:solidFill>
                  <a:schemeClr val="tx1"/>
                </a:solidFill>
              </a:rPr>
              <a:t>Here is your customizable template. </a:t>
            </a:r>
          </a:p>
          <a:p>
            <a:endParaRPr lang="en-US" sz="1500" dirty="0">
              <a:solidFill>
                <a:schemeClr val="tx1"/>
              </a:solidFill>
            </a:endParaRPr>
          </a:p>
          <a:p>
            <a:r>
              <a:rPr lang="en-US" sz="1500" dirty="0">
                <a:solidFill>
                  <a:schemeClr val="tx1"/>
                </a:solidFill>
              </a:rPr>
              <a:t>Make sure you look in the Note field below for a suggested script! </a:t>
            </a:r>
          </a:p>
          <a:p>
            <a:endParaRPr lang="en-US" sz="1500" dirty="0">
              <a:solidFill>
                <a:schemeClr val="tx1"/>
              </a:solidFill>
            </a:endParaRPr>
          </a:p>
          <a:p>
            <a:r>
              <a:rPr lang="en-US" sz="1500" dirty="0">
                <a:solidFill>
                  <a:schemeClr val="tx1"/>
                </a:solidFill>
              </a:rPr>
              <a:t>Delete yellow sticky notes from slides after you read the directions. </a:t>
            </a:r>
          </a:p>
        </p:txBody>
      </p:sp>
    </p:spTree>
    <p:extLst>
      <p:ext uri="{BB962C8B-B14F-4D97-AF65-F5344CB8AC3E}">
        <p14:creationId xmlns:p14="http://schemas.microsoft.com/office/powerpoint/2010/main" val="3103619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C727064-A468-B5B5-FE33-47F472176C72}"/>
              </a:ext>
            </a:extLst>
          </p:cNvPr>
          <p:cNvGraphicFramePr>
            <a:graphicFrameLocks noGrp="1"/>
          </p:cNvGraphicFramePr>
          <p:nvPr>
            <p:ph idx="1"/>
            <p:extLst>
              <p:ext uri="{D42A27DB-BD31-4B8C-83A1-F6EECF244321}">
                <p14:modId xmlns:p14="http://schemas.microsoft.com/office/powerpoint/2010/main" val="2082723122"/>
              </p:ext>
            </p:extLst>
          </p:nvPr>
        </p:nvGraphicFramePr>
        <p:xfrm>
          <a:off x="1136650" y="2417763"/>
          <a:ext cx="9688513" cy="345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2B25DD20-7990-38D5-8B61-10EDBB76337C}"/>
              </a:ext>
            </a:extLst>
          </p:cNvPr>
          <p:cNvSpPr>
            <a:spLocks noGrp="1"/>
          </p:cNvSpPr>
          <p:nvPr>
            <p:ph type="title"/>
          </p:nvPr>
        </p:nvSpPr>
        <p:spPr>
          <a:xfrm>
            <a:off x="838200" y="365125"/>
            <a:ext cx="10515600" cy="1325563"/>
          </a:xfrm>
        </p:spPr>
        <p:txBody>
          <a:bodyPr/>
          <a:lstStyle/>
          <a:p>
            <a:r>
              <a:rPr lang="en-US" spc="-100" dirty="0">
                <a:solidFill>
                  <a:schemeClr val="bg1"/>
                </a:solidFill>
              </a:rPr>
              <a:t>Military Aviation</a:t>
            </a:r>
            <a:endParaRPr lang="en-US" dirty="0">
              <a:solidFill>
                <a:schemeClr val="bg1"/>
              </a:solidFill>
            </a:endParaRPr>
          </a:p>
        </p:txBody>
      </p:sp>
    </p:spTree>
    <p:extLst>
      <p:ext uri="{BB962C8B-B14F-4D97-AF65-F5344CB8AC3E}">
        <p14:creationId xmlns:p14="http://schemas.microsoft.com/office/powerpoint/2010/main" val="3062451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ss, outdoor, area&#10;&#10;Description automatically generated">
            <a:extLst>
              <a:ext uri="{FF2B5EF4-FFF2-40B4-BE49-F238E27FC236}">
                <a16:creationId xmlns:a16="http://schemas.microsoft.com/office/drawing/2014/main" id="{6764CDE8-3CE7-D690-6A79-3E0A208E278C}"/>
              </a:ext>
            </a:extLst>
          </p:cNvPr>
          <p:cNvPicPr>
            <a:picLocks noChangeAspect="1"/>
          </p:cNvPicPr>
          <p:nvPr/>
        </p:nvPicPr>
        <p:blipFill>
          <a:blip r:embed="rId3">
            <a:extLst>
              <a:ext uri="{28A0092B-C50C-407E-A947-70E740481C1C}">
                <a14:useLocalDpi xmlns:a14="http://schemas.microsoft.com/office/drawing/2010/main" val="0"/>
              </a:ext>
            </a:extLst>
          </a:blip>
          <a:srcRect l="9519" r="17078"/>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28" name="Freeform: Shape 27">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Freeform: Shape 29">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DB8DFF-FC09-9DE2-268A-201FEB68EC8B}"/>
              </a:ext>
            </a:extLst>
          </p:cNvPr>
          <p:cNvSpPr>
            <a:spLocks noGrp="1"/>
          </p:cNvSpPr>
          <p:nvPr>
            <p:ph type="title"/>
          </p:nvPr>
        </p:nvSpPr>
        <p:spPr>
          <a:xfrm>
            <a:off x="371094" y="1161288"/>
            <a:ext cx="3438144" cy="1125728"/>
          </a:xfrm>
        </p:spPr>
        <p:txBody>
          <a:bodyPr anchor="b">
            <a:normAutofit/>
          </a:bodyPr>
          <a:lstStyle/>
          <a:p>
            <a:r>
              <a:rPr lang="en-US" sz="2400" spc="-100"/>
              <a:t>Uncrewed  Aircraft Systems </a:t>
            </a:r>
            <a:br>
              <a:rPr lang="en-US" sz="2400" spc="-100"/>
            </a:br>
            <a:r>
              <a:rPr lang="en-US" sz="2400" spc="-100"/>
              <a:t>(UAS, or Drones)</a:t>
            </a:r>
            <a:endParaRPr lang="en-US" sz="2400"/>
          </a:p>
        </p:txBody>
      </p:sp>
      <p:sp>
        <p:nvSpPr>
          <p:cNvPr id="32" name="Rectangle 3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1349AFA-7155-251D-B4E4-110127AB49BD}"/>
              </a:ext>
            </a:extLst>
          </p:cNvPr>
          <p:cNvSpPr>
            <a:spLocks noGrp="1"/>
          </p:cNvSpPr>
          <p:nvPr>
            <p:ph idx="1"/>
          </p:nvPr>
        </p:nvSpPr>
        <p:spPr>
          <a:xfrm>
            <a:off x="371094" y="2718054"/>
            <a:ext cx="3438906" cy="3207258"/>
          </a:xfrm>
        </p:spPr>
        <p:txBody>
          <a:bodyPr anchor="t">
            <a:normAutofit/>
          </a:bodyPr>
          <a:lstStyle/>
          <a:p>
            <a:r>
              <a:rPr lang="en-US" sz="1700" dirty="0"/>
              <a:t>240 UAS companies</a:t>
            </a:r>
          </a:p>
          <a:p>
            <a:r>
              <a:rPr lang="en-US" sz="1700" dirty="0"/>
              <a:t>N.C. leading the way in drone medical delivery, backyard food delivery, transportation infrastructure inspection</a:t>
            </a:r>
          </a:p>
          <a:p>
            <a:endParaRPr lang="en-US" sz="1700" dirty="0"/>
          </a:p>
        </p:txBody>
      </p:sp>
    </p:spTree>
    <p:extLst>
      <p:ext uri="{BB962C8B-B14F-4D97-AF65-F5344CB8AC3E}">
        <p14:creationId xmlns:p14="http://schemas.microsoft.com/office/powerpoint/2010/main" val="2837434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DE4800-CAEB-2AEB-535C-81B739867E3D}"/>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Aviation Education	</a:t>
            </a:r>
          </a:p>
        </p:txBody>
      </p:sp>
      <p:sp>
        <p:nvSpPr>
          <p:cNvPr id="3" name="Content Placeholder 2">
            <a:extLst>
              <a:ext uri="{FF2B5EF4-FFF2-40B4-BE49-F238E27FC236}">
                <a16:creationId xmlns:a16="http://schemas.microsoft.com/office/drawing/2014/main" id="{77E83FAA-C670-CAB9-A443-E453ADF917F4}"/>
              </a:ext>
            </a:extLst>
          </p:cNvPr>
          <p:cNvSpPr>
            <a:spLocks noGrp="1"/>
          </p:cNvSpPr>
          <p:nvPr>
            <p:ph idx="1"/>
          </p:nvPr>
        </p:nvSpPr>
        <p:spPr>
          <a:xfrm>
            <a:off x="6503158" y="649480"/>
            <a:ext cx="4862447" cy="5546047"/>
          </a:xfrm>
        </p:spPr>
        <p:txBody>
          <a:bodyPr anchor="ctr">
            <a:normAutofit/>
          </a:bodyPr>
          <a:lstStyle/>
          <a:p>
            <a:r>
              <a:rPr lang="en-US" sz="2500" dirty="0"/>
              <a:t>31,000 STEM post-secondary graduates annually</a:t>
            </a:r>
          </a:p>
          <a:p>
            <a:r>
              <a:rPr lang="en-US" sz="2500" dirty="0"/>
              <a:t>4 universities with BS+ in aviation-related fields</a:t>
            </a:r>
          </a:p>
          <a:p>
            <a:r>
              <a:rPr lang="en-US" sz="2500" dirty="0"/>
              <a:t>7 community colleges/</a:t>
            </a:r>
            <a:br>
              <a:rPr lang="en-US" sz="2500" dirty="0"/>
            </a:br>
            <a:r>
              <a:rPr lang="en-US" sz="2500" dirty="0"/>
              <a:t>1 private college with associate degrees, diplomas, certificates</a:t>
            </a:r>
          </a:p>
          <a:p>
            <a:r>
              <a:rPr lang="en-US" sz="2500" dirty="0"/>
              <a:t>50 Flight Schools </a:t>
            </a:r>
          </a:p>
          <a:p>
            <a:endParaRPr lang="en-US" sz="2000" dirty="0"/>
          </a:p>
        </p:txBody>
      </p:sp>
    </p:spTree>
    <p:extLst>
      <p:ext uri="{BB962C8B-B14F-4D97-AF65-F5344CB8AC3E}">
        <p14:creationId xmlns:p14="http://schemas.microsoft.com/office/powerpoint/2010/main" val="4148443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618633-72F5-5949-CF47-3782C780DF73}"/>
              </a:ext>
            </a:extLst>
          </p:cNvPr>
          <p:cNvSpPr>
            <a:spLocks noGrp="1"/>
          </p:cNvSpPr>
          <p:nvPr>
            <p:ph type="title"/>
          </p:nvPr>
        </p:nvSpPr>
        <p:spPr>
          <a:xfrm>
            <a:off x="1371599" y="294538"/>
            <a:ext cx="9895951" cy="1033669"/>
          </a:xfrm>
        </p:spPr>
        <p:txBody>
          <a:bodyPr>
            <a:normAutofit/>
          </a:bodyPr>
          <a:lstStyle/>
          <a:p>
            <a:r>
              <a:rPr lang="en-US" sz="3700" dirty="0">
                <a:solidFill>
                  <a:srgbClr val="FFFFFF"/>
                </a:solidFill>
              </a:rPr>
              <a:t>Annual Economic Impacts of [Your Airport Name]</a:t>
            </a:r>
          </a:p>
        </p:txBody>
      </p:sp>
      <p:sp>
        <p:nvSpPr>
          <p:cNvPr id="3" name="Content Placeholder 2">
            <a:extLst>
              <a:ext uri="{FF2B5EF4-FFF2-40B4-BE49-F238E27FC236}">
                <a16:creationId xmlns:a16="http://schemas.microsoft.com/office/drawing/2014/main" id="{5FEECE3E-AD03-D254-C568-6BF5C6C90D83}"/>
              </a:ext>
            </a:extLst>
          </p:cNvPr>
          <p:cNvSpPr>
            <a:spLocks noGrp="1"/>
          </p:cNvSpPr>
          <p:nvPr>
            <p:ph idx="1"/>
          </p:nvPr>
        </p:nvSpPr>
        <p:spPr>
          <a:xfrm>
            <a:off x="1371599" y="2318197"/>
            <a:ext cx="9724031" cy="3683358"/>
          </a:xfrm>
        </p:spPr>
        <p:txBody>
          <a:bodyPr anchor="ctr">
            <a:normAutofit/>
          </a:bodyPr>
          <a:lstStyle/>
          <a:p>
            <a:r>
              <a:rPr lang="en-US" sz="2000" dirty="0"/>
              <a:t>$ XXX economic output</a:t>
            </a:r>
          </a:p>
          <a:p>
            <a:r>
              <a:rPr lang="en-US" sz="2000" dirty="0"/>
              <a:t>XXX jobs</a:t>
            </a:r>
          </a:p>
          <a:p>
            <a:r>
              <a:rPr lang="en-US" sz="2000" dirty="0"/>
              <a:t>$ XXX personal income of workers in those jobs</a:t>
            </a:r>
          </a:p>
          <a:p>
            <a:r>
              <a:rPr lang="en-US" sz="2000" dirty="0"/>
              <a:t>$XXX state and local tax revenues</a:t>
            </a:r>
          </a:p>
          <a:p>
            <a:endParaRPr lang="en-US" sz="2000" dirty="0"/>
          </a:p>
        </p:txBody>
      </p:sp>
      <p:sp>
        <p:nvSpPr>
          <p:cNvPr id="4" name="Rectangle 3">
            <a:extLst>
              <a:ext uri="{FF2B5EF4-FFF2-40B4-BE49-F238E27FC236}">
                <a16:creationId xmlns:a16="http://schemas.microsoft.com/office/drawing/2014/main" id="{3E2FC34D-2EF1-E18A-8135-C28BC672F631}"/>
              </a:ext>
            </a:extLst>
          </p:cNvPr>
          <p:cNvSpPr/>
          <p:nvPr/>
        </p:nvSpPr>
        <p:spPr>
          <a:xfrm>
            <a:off x="6481012" y="4560145"/>
            <a:ext cx="5295900" cy="216217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spcAft>
                <a:spcPts val="600"/>
              </a:spcAft>
              <a:buNone/>
            </a:pPr>
            <a:r>
              <a:rPr lang="en-US" sz="1800" dirty="0">
                <a:solidFill>
                  <a:schemeClr val="tx1"/>
                </a:solidFill>
                <a:highlight>
                  <a:srgbClr val="FFFF00"/>
                </a:highlight>
              </a:rPr>
              <a:t>[</a:t>
            </a:r>
            <a:r>
              <a:rPr lang="en-US" sz="1800" dirty="0">
                <a:solidFill>
                  <a:srgbClr val="FF0000"/>
                </a:solidFill>
                <a:highlight>
                  <a:srgbClr val="FFFF00"/>
                </a:highlight>
              </a:rPr>
              <a:t>CUSTOMIZE THIS SLIDE BY FILLING IN YOUR IMPACT DATA; add a photo of your airport]</a:t>
            </a:r>
          </a:p>
        </p:txBody>
      </p:sp>
    </p:spTree>
    <p:extLst>
      <p:ext uri="{BB962C8B-B14F-4D97-AF65-F5344CB8AC3E}">
        <p14:creationId xmlns:p14="http://schemas.microsoft.com/office/powerpoint/2010/main" val="2014523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868D60-8A9D-3A52-6847-86A3B058FF40}"/>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Supporting the Community and the Economy</a:t>
            </a:r>
          </a:p>
        </p:txBody>
      </p:sp>
      <p:sp>
        <p:nvSpPr>
          <p:cNvPr id="4" name="Rectangle 3">
            <a:extLst>
              <a:ext uri="{FF2B5EF4-FFF2-40B4-BE49-F238E27FC236}">
                <a16:creationId xmlns:a16="http://schemas.microsoft.com/office/drawing/2014/main" id="{A0A96716-537C-C701-A943-BAE84950CF27}"/>
              </a:ext>
            </a:extLst>
          </p:cNvPr>
          <p:cNvSpPr/>
          <p:nvPr/>
        </p:nvSpPr>
        <p:spPr>
          <a:xfrm>
            <a:off x="12830359" y="294538"/>
            <a:ext cx="3481136" cy="279132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t>[</a:t>
            </a:r>
            <a:r>
              <a:rPr lang="en-US">
                <a:solidFill>
                  <a:srgbClr val="FF0000"/>
                </a:solidFill>
                <a:highlight>
                  <a:srgbClr val="FFFF00"/>
                </a:highlight>
              </a:rPr>
              <a:t>CUSTOMIZE AND ADD IMAGES IF YOU LIKE, OF THE WAYS YOUR AIRPORT SUPPORTS YOUR COMMUNITY AND ITS ECONOMY]</a:t>
            </a:r>
          </a:p>
          <a:p>
            <a:pPr algn="ctr">
              <a:spcAft>
                <a:spcPts val="600"/>
              </a:spcAft>
            </a:pPr>
            <a:endParaRPr lang="en-US"/>
          </a:p>
        </p:txBody>
      </p:sp>
      <p:graphicFrame>
        <p:nvGraphicFramePr>
          <p:cNvPr id="12" name="Content Placeholder 2">
            <a:extLst>
              <a:ext uri="{FF2B5EF4-FFF2-40B4-BE49-F238E27FC236}">
                <a16:creationId xmlns:a16="http://schemas.microsoft.com/office/drawing/2014/main" id="{7FA6DD65-160C-A0D8-409C-416AED722C45}"/>
              </a:ext>
            </a:extLst>
          </p:cNvPr>
          <p:cNvGraphicFramePr>
            <a:graphicFrameLocks noGrp="1"/>
          </p:cNvGraphicFramePr>
          <p:nvPr>
            <p:ph idx="1"/>
            <p:extLst>
              <p:ext uri="{D42A27DB-BD31-4B8C-83A1-F6EECF244321}">
                <p14:modId xmlns:p14="http://schemas.microsoft.com/office/powerpoint/2010/main" val="3106438967"/>
              </p:ext>
            </p:extLst>
          </p:nvPr>
        </p:nvGraphicFramePr>
        <p:xfrm>
          <a:off x="1371599" y="2118244"/>
          <a:ext cx="9723438"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210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erial view of parked airplane">
            <a:extLst>
              <a:ext uri="{FF2B5EF4-FFF2-40B4-BE49-F238E27FC236}">
                <a16:creationId xmlns:a16="http://schemas.microsoft.com/office/drawing/2014/main" id="{66251799-82B9-4AA3-BA18-87B7DAD839B6}"/>
              </a:ext>
            </a:extLst>
          </p:cNvPr>
          <p:cNvPicPr>
            <a:picLocks noChangeAspect="1"/>
          </p:cNvPicPr>
          <p:nvPr/>
        </p:nvPicPr>
        <p:blipFill>
          <a:blip r:embed="rId3">
            <a:extLst>
              <a:ext uri="{28A0092B-C50C-407E-A947-70E740481C1C}">
                <a14:useLocalDpi xmlns:a14="http://schemas.microsoft.com/office/drawing/2010/main" val="0"/>
              </a:ext>
            </a:extLst>
          </a:blip>
          <a:srcRect r="5882" b="-1"/>
          <a:stretch/>
        </p:blipFill>
        <p:spPr>
          <a:xfrm>
            <a:off x="1" y="10"/>
            <a:ext cx="9669642" cy="6857990"/>
          </a:xfrm>
          <a:prstGeom prst="rect">
            <a:avLst/>
          </a:prstGeom>
        </p:spPr>
      </p:pic>
      <p:sp>
        <p:nvSpPr>
          <p:cNvPr id="30" name="Rectangle 2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C46E84-2A87-1105-D75B-5FEED1291350}"/>
              </a:ext>
            </a:extLst>
          </p:cNvPr>
          <p:cNvSpPr>
            <a:spLocks noGrp="1"/>
          </p:cNvSpPr>
          <p:nvPr>
            <p:ph type="title"/>
          </p:nvPr>
        </p:nvSpPr>
        <p:spPr>
          <a:xfrm>
            <a:off x="7531610" y="365125"/>
            <a:ext cx="3822189" cy="1899912"/>
          </a:xfrm>
        </p:spPr>
        <p:txBody>
          <a:bodyPr>
            <a:normAutofit/>
          </a:bodyPr>
          <a:lstStyle/>
          <a:p>
            <a:r>
              <a:rPr lang="en-US" sz="3400"/>
              <a:t>Airport Infrastructure Development Projects</a:t>
            </a:r>
          </a:p>
        </p:txBody>
      </p:sp>
      <p:sp>
        <p:nvSpPr>
          <p:cNvPr id="3" name="Content Placeholder 2">
            <a:extLst>
              <a:ext uri="{FF2B5EF4-FFF2-40B4-BE49-F238E27FC236}">
                <a16:creationId xmlns:a16="http://schemas.microsoft.com/office/drawing/2014/main" id="{A45C93BF-9184-0A2C-AFF4-35DF9DB0805A}"/>
              </a:ext>
            </a:extLst>
          </p:cNvPr>
          <p:cNvSpPr>
            <a:spLocks noGrp="1"/>
          </p:cNvSpPr>
          <p:nvPr>
            <p:ph idx="1"/>
          </p:nvPr>
        </p:nvSpPr>
        <p:spPr>
          <a:xfrm>
            <a:off x="7531610" y="2434201"/>
            <a:ext cx="3822189" cy="3742762"/>
          </a:xfrm>
        </p:spPr>
        <p:txBody>
          <a:bodyPr>
            <a:normAutofit/>
          </a:bodyPr>
          <a:lstStyle/>
          <a:p>
            <a:r>
              <a:rPr lang="en-US" sz="2000" dirty="0"/>
              <a:t>OPTIONAL – HIGHLIGHT THE DEVELOPMENT PROJECTS UNDER WAY OR PLANNED AT YOUR AIRPORT</a:t>
            </a:r>
          </a:p>
          <a:p>
            <a:endParaRPr lang="en-US" sz="2000" dirty="0"/>
          </a:p>
        </p:txBody>
      </p:sp>
      <p:sp>
        <p:nvSpPr>
          <p:cNvPr id="5" name="Content Placeholder 2">
            <a:extLst>
              <a:ext uri="{FF2B5EF4-FFF2-40B4-BE49-F238E27FC236}">
                <a16:creationId xmlns:a16="http://schemas.microsoft.com/office/drawing/2014/main" id="{30B2893D-1E87-C789-108D-73DF28217698}"/>
              </a:ext>
            </a:extLst>
          </p:cNvPr>
          <p:cNvSpPr txBox="1">
            <a:spLocks/>
          </p:cNvSpPr>
          <p:nvPr/>
        </p:nvSpPr>
        <p:spPr>
          <a:xfrm>
            <a:off x="6319574" y="2386037"/>
            <a:ext cx="3648975" cy="368335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spTree>
    <p:extLst>
      <p:ext uri="{BB962C8B-B14F-4D97-AF65-F5344CB8AC3E}">
        <p14:creationId xmlns:p14="http://schemas.microsoft.com/office/powerpoint/2010/main" val="2334545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8B6420C-9670-D692-C669-036FF895E25E}"/>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Questions?</a:t>
            </a:r>
          </a:p>
        </p:txBody>
      </p:sp>
    </p:spTree>
    <p:extLst>
      <p:ext uri="{BB962C8B-B14F-4D97-AF65-F5344CB8AC3E}">
        <p14:creationId xmlns:p14="http://schemas.microsoft.com/office/powerpoint/2010/main" val="410184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B22677-0749-C8F3-6162-D158309E60F7}"/>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39E385-33FA-9501-8C9C-F8742D380499}"/>
              </a:ext>
            </a:extLst>
          </p:cNvPr>
          <p:cNvSpPr>
            <a:spLocks noGrp="1"/>
          </p:cNvSpPr>
          <p:nvPr>
            <p:ph type="title"/>
          </p:nvPr>
        </p:nvSpPr>
        <p:spPr>
          <a:xfrm>
            <a:off x="1136397" y="502020"/>
            <a:ext cx="5323715" cy="1642970"/>
          </a:xfrm>
        </p:spPr>
        <p:txBody>
          <a:bodyPr anchor="b">
            <a:normAutofit/>
          </a:bodyPr>
          <a:lstStyle/>
          <a:p>
            <a:r>
              <a:rPr lang="en-US" sz="3400" cap="none"/>
              <a:t>Thank you for your support of aviation in North Carolina and [Your Airport Name]!</a:t>
            </a:r>
            <a:endParaRPr lang="en-US" sz="3400"/>
          </a:p>
        </p:txBody>
      </p:sp>
      <p:sp>
        <p:nvSpPr>
          <p:cNvPr id="3" name="Content Placeholder 2">
            <a:extLst>
              <a:ext uri="{FF2B5EF4-FFF2-40B4-BE49-F238E27FC236}">
                <a16:creationId xmlns:a16="http://schemas.microsoft.com/office/drawing/2014/main" id="{EABF97E0-B014-38A4-756E-644347933DC7}"/>
              </a:ext>
            </a:extLst>
          </p:cNvPr>
          <p:cNvSpPr>
            <a:spLocks noGrp="1"/>
          </p:cNvSpPr>
          <p:nvPr>
            <p:ph idx="1"/>
          </p:nvPr>
        </p:nvSpPr>
        <p:spPr>
          <a:xfrm>
            <a:off x="1144923" y="2405894"/>
            <a:ext cx="5315189" cy="3535083"/>
          </a:xfrm>
        </p:spPr>
        <p:txBody>
          <a:bodyPr anchor="t">
            <a:normAutofit/>
          </a:bodyPr>
          <a:lstStyle/>
          <a:p>
            <a:pPr marL="0" indent="0">
              <a:buNone/>
            </a:pPr>
            <a:r>
              <a:rPr lang="en-US" sz="2000" b="1"/>
              <a:t>Contact:</a:t>
            </a:r>
          </a:p>
          <a:p>
            <a:pPr marL="502907" lvl="1" indent="0">
              <a:buNone/>
            </a:pPr>
            <a:r>
              <a:rPr lang="en-US" sz="2000" b="1"/>
              <a:t>YOUR NAME</a:t>
            </a:r>
          </a:p>
          <a:p>
            <a:pPr marL="502907" lvl="1" indent="0">
              <a:buNone/>
            </a:pPr>
            <a:r>
              <a:rPr lang="en-US" sz="2000"/>
              <a:t>YOUR TITLE</a:t>
            </a:r>
          </a:p>
          <a:p>
            <a:pPr marL="502907" lvl="1" indent="0">
              <a:buNone/>
            </a:pPr>
            <a:r>
              <a:rPr lang="en-US" sz="2000"/>
              <a:t>YOUR AIRPORT NAME</a:t>
            </a:r>
          </a:p>
          <a:p>
            <a:pPr marL="502907" lvl="1" indent="0">
              <a:buNone/>
            </a:pPr>
            <a:r>
              <a:rPr lang="en-US" sz="2000"/>
              <a:t>PHONE NUMBER</a:t>
            </a:r>
          </a:p>
          <a:p>
            <a:pPr marL="502907" lvl="1" indent="0">
              <a:buNone/>
            </a:pPr>
            <a:r>
              <a:rPr lang="en-US" sz="2000"/>
              <a:t>EMAIL</a:t>
            </a:r>
          </a:p>
          <a:p>
            <a:pPr marL="502907" lvl="1" indent="0">
              <a:buNone/>
            </a:pPr>
            <a:r>
              <a:rPr lang="en-US" sz="2000"/>
              <a:t>WEB ADDRESS</a:t>
            </a:r>
          </a:p>
          <a:p>
            <a:endParaRPr lang="en-US" sz="2000"/>
          </a:p>
        </p:txBody>
      </p:sp>
      <p:sp>
        <p:nvSpPr>
          <p:cNvPr id="25" name="Rectangle 2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38F0BF2-B396-E6EE-6373-5C79534E35A6}"/>
              </a:ext>
            </a:extLst>
          </p:cNvPr>
          <p:cNvSpPr/>
          <p:nvPr/>
        </p:nvSpPr>
        <p:spPr>
          <a:xfrm>
            <a:off x="6781769" y="2256027"/>
            <a:ext cx="3454421" cy="2345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YOUR AIRPORT LOGO</a:t>
            </a:r>
          </a:p>
        </p:txBody>
      </p:sp>
    </p:spTree>
    <p:extLst>
      <p:ext uri="{BB962C8B-B14F-4D97-AF65-F5344CB8AC3E}">
        <p14:creationId xmlns:p14="http://schemas.microsoft.com/office/powerpoint/2010/main" val="2723268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036B82-A059-31A9-08EA-E082FA5CC368}"/>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Agenda </a:t>
            </a:r>
          </a:p>
        </p:txBody>
      </p:sp>
      <p:sp>
        <p:nvSpPr>
          <p:cNvPr id="3" name="Content Placeholder 2">
            <a:extLst>
              <a:ext uri="{FF2B5EF4-FFF2-40B4-BE49-F238E27FC236}">
                <a16:creationId xmlns:a16="http://schemas.microsoft.com/office/drawing/2014/main" id="{8209D936-872D-949A-637A-F28A508EFC6D}"/>
              </a:ext>
            </a:extLst>
          </p:cNvPr>
          <p:cNvSpPr>
            <a:spLocks noGrp="1"/>
          </p:cNvSpPr>
          <p:nvPr>
            <p:ph idx="1"/>
          </p:nvPr>
        </p:nvSpPr>
        <p:spPr>
          <a:xfrm>
            <a:off x="1126502" y="1891970"/>
            <a:ext cx="9724031" cy="3683358"/>
          </a:xfrm>
        </p:spPr>
        <p:txBody>
          <a:bodyPr anchor="ctr">
            <a:normAutofit/>
          </a:bodyPr>
          <a:lstStyle/>
          <a:p>
            <a:pPr marL="349242" indent="-349242"/>
            <a:r>
              <a:rPr lang="en-US" sz="3600" dirty="0">
                <a:solidFill>
                  <a:schemeClr val="tx1"/>
                </a:solidFill>
              </a:rPr>
              <a:t>Welcome </a:t>
            </a:r>
          </a:p>
          <a:p>
            <a:pPr marL="349242" indent="-349242"/>
            <a:r>
              <a:rPr lang="en-US" sz="3600" i="1" dirty="0">
                <a:solidFill>
                  <a:schemeClr val="tx1"/>
                </a:solidFill>
              </a:rPr>
              <a:t>North Carolina: The State of Aviation 2025</a:t>
            </a:r>
          </a:p>
          <a:p>
            <a:pPr marL="349242" indent="-349242"/>
            <a:r>
              <a:rPr lang="en-US" sz="3600" dirty="0">
                <a:solidFill>
                  <a:schemeClr val="tx1"/>
                </a:solidFill>
              </a:rPr>
              <a:t>Economic Impacts of [Add Your Airport’s Name]</a:t>
            </a:r>
          </a:p>
          <a:p>
            <a:pPr marL="349242" indent="-349242"/>
            <a:r>
              <a:rPr lang="en-US" sz="3600" dirty="0">
                <a:solidFill>
                  <a:schemeClr val="tx1"/>
                </a:solidFill>
              </a:rPr>
              <a:t>Q&amp;A</a:t>
            </a:r>
          </a:p>
          <a:p>
            <a:endParaRPr lang="en-US" sz="2000" dirty="0"/>
          </a:p>
        </p:txBody>
      </p:sp>
    </p:spTree>
    <p:extLst>
      <p:ext uri="{BB962C8B-B14F-4D97-AF65-F5344CB8AC3E}">
        <p14:creationId xmlns:p14="http://schemas.microsoft.com/office/powerpoint/2010/main" val="375632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Wright Flyer">
            <a:extLst>
              <a:ext uri="{FF2B5EF4-FFF2-40B4-BE49-F238E27FC236}">
                <a16:creationId xmlns:a16="http://schemas.microsoft.com/office/drawing/2014/main" id="{DB6C2BED-6FD5-3386-CC49-BB1A94B47F42}"/>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5782" b="525"/>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E53EF80-8B53-E14A-FCA5-1896D49D231B}"/>
              </a:ext>
            </a:extLst>
          </p:cNvPr>
          <p:cNvSpPr txBox="1"/>
          <p:nvPr/>
        </p:nvSpPr>
        <p:spPr>
          <a:xfrm>
            <a:off x="669957" y="5187636"/>
            <a:ext cx="3521798" cy="1015663"/>
          </a:xfrm>
          <a:prstGeom prst="rect">
            <a:avLst/>
          </a:prstGeom>
          <a:noFill/>
        </p:spPr>
        <p:txBody>
          <a:bodyPr wrap="square" rtlCol="0">
            <a:spAutoFit/>
          </a:bodyPr>
          <a:lstStyle/>
          <a:p>
            <a:r>
              <a:rPr lang="en-US" sz="3000" dirty="0">
                <a:solidFill>
                  <a:schemeClr val="bg1"/>
                </a:solidFill>
              </a:rPr>
              <a:t>North Carolina: </a:t>
            </a:r>
          </a:p>
          <a:p>
            <a:r>
              <a:rPr lang="en-US" sz="3000" dirty="0">
                <a:solidFill>
                  <a:schemeClr val="bg1"/>
                </a:solidFill>
              </a:rPr>
              <a:t>First in Flight </a:t>
            </a:r>
          </a:p>
        </p:txBody>
      </p:sp>
    </p:spTree>
    <p:extLst>
      <p:ext uri="{BB962C8B-B14F-4D97-AF65-F5344CB8AC3E}">
        <p14:creationId xmlns:p14="http://schemas.microsoft.com/office/powerpoint/2010/main" val="3589638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44CB3D-CCCE-9171-E733-87BB12FFAA22}"/>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N.C. Airports Annual Economic Impacts</a:t>
            </a:r>
          </a:p>
        </p:txBody>
      </p:sp>
      <p:pic>
        <p:nvPicPr>
          <p:cNvPr id="4" name="Content Placeholder 6">
            <a:extLst>
              <a:ext uri="{FF2B5EF4-FFF2-40B4-BE49-F238E27FC236}">
                <a16:creationId xmlns:a16="http://schemas.microsoft.com/office/drawing/2014/main" id="{DAA64769-C272-1362-2AF6-AF217ED467C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28230" y="2014637"/>
            <a:ext cx="10735535" cy="3438340"/>
          </a:xfrm>
        </p:spPr>
      </p:pic>
      <p:sp>
        <p:nvSpPr>
          <p:cNvPr id="6" name="TextBox 5">
            <a:extLst>
              <a:ext uri="{FF2B5EF4-FFF2-40B4-BE49-F238E27FC236}">
                <a16:creationId xmlns:a16="http://schemas.microsoft.com/office/drawing/2014/main" id="{2F375D90-EF61-713B-627A-F2BE1CB515CA}"/>
              </a:ext>
            </a:extLst>
          </p:cNvPr>
          <p:cNvSpPr txBox="1"/>
          <p:nvPr/>
        </p:nvSpPr>
        <p:spPr>
          <a:xfrm>
            <a:off x="832984" y="6037160"/>
            <a:ext cx="6096000" cy="369332"/>
          </a:xfrm>
          <a:prstGeom prst="rect">
            <a:avLst/>
          </a:prstGeom>
          <a:noFill/>
        </p:spPr>
        <p:txBody>
          <a:bodyPr wrap="square">
            <a:spAutoFit/>
          </a:bodyPr>
          <a:lstStyle/>
          <a:p>
            <a:r>
              <a:rPr lang="en-US" i="1" dirty="0"/>
              <a:t>Based on 2023 airport data</a:t>
            </a:r>
          </a:p>
        </p:txBody>
      </p:sp>
    </p:spTree>
    <p:extLst>
      <p:ext uri="{BB962C8B-B14F-4D97-AF65-F5344CB8AC3E}">
        <p14:creationId xmlns:p14="http://schemas.microsoft.com/office/powerpoint/2010/main" val="1432994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4" name="Rectangle 3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D49120-CDF6-AAC2-C108-5575A824582C}"/>
              </a:ext>
            </a:extLst>
          </p:cNvPr>
          <p:cNvSpPr>
            <a:spLocks noGrp="1"/>
          </p:cNvSpPr>
          <p:nvPr>
            <p:ph type="title"/>
          </p:nvPr>
        </p:nvSpPr>
        <p:spPr>
          <a:xfrm>
            <a:off x="954103" y="274601"/>
            <a:ext cx="9932691" cy="1165996"/>
          </a:xfrm>
        </p:spPr>
        <p:txBody>
          <a:bodyPr vert="horz" lIns="91440" tIns="45720" rIns="91440" bIns="45720" rtlCol="0" anchor="b">
            <a:normAutofit/>
          </a:bodyPr>
          <a:lstStyle/>
          <a:p>
            <a:pPr algn="ctr"/>
            <a:r>
              <a:rPr lang="en-US" sz="3700" dirty="0">
                <a:solidFill>
                  <a:srgbClr val="FFFFFF"/>
                </a:solidFill>
              </a:rPr>
              <a:t>North Carolina’s Public Airports </a:t>
            </a:r>
            <a:br>
              <a:rPr kumimoji="0" lang="en-US" sz="3700" b="0" i="0" u="none" strike="noStrike" cap="none" spc="-100" normalizeH="0" baseline="0" noProof="0" dirty="0">
                <a:ln>
                  <a:noFill/>
                </a:ln>
                <a:solidFill>
                  <a:srgbClr val="FFFFFF"/>
                </a:solidFill>
                <a:effectLst/>
                <a:uLnTx/>
                <a:uFillTx/>
              </a:rPr>
            </a:br>
            <a:endParaRPr lang="en-US" sz="3700" dirty="0">
              <a:solidFill>
                <a:srgbClr val="FFFFFF"/>
              </a:solidFill>
            </a:endParaRPr>
          </a:p>
        </p:txBody>
      </p:sp>
      <p:sp>
        <p:nvSpPr>
          <p:cNvPr id="42" name="Rectangle 41">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94078C5-7B17-0446-7C2A-29267A48EF1A}"/>
              </a:ext>
            </a:extLst>
          </p:cNvPr>
          <p:cNvSpPr txBox="1"/>
          <p:nvPr/>
        </p:nvSpPr>
        <p:spPr>
          <a:xfrm>
            <a:off x="1245558" y="6148681"/>
            <a:ext cx="9932690" cy="508000"/>
          </a:xfrm>
          <a:prstGeom prst="rect">
            <a:avLst/>
          </a:prstGeom>
        </p:spPr>
        <p:txBody>
          <a:bodyPr vert="horz" lIns="91440" tIns="45720" rIns="91440" bIns="45720" rtlCol="0" anchor="t">
            <a:normAutofit/>
          </a:bodyPr>
          <a:lstStyle/>
          <a:p>
            <a:pPr algn="ctr">
              <a:lnSpc>
                <a:spcPct val="90000"/>
              </a:lnSpc>
              <a:spcBef>
                <a:spcPts val="1000"/>
              </a:spcBef>
            </a:pPr>
            <a:r>
              <a:rPr kumimoji="0" lang="en-US" sz="2400" b="0" i="1" u="none" strike="noStrike" cap="none" spc="-100" normalizeH="0" baseline="0" noProof="0" dirty="0">
                <a:ln>
                  <a:noFill/>
                </a:ln>
                <a:solidFill>
                  <a:srgbClr val="FFFFFF"/>
                </a:solidFill>
                <a:effectLst/>
                <a:uLnTx/>
                <a:uFillTx/>
              </a:rPr>
              <a:t>96% of N.C.’s population lives within a 30-minute drive of a public airport</a:t>
            </a:r>
            <a:endParaRPr lang="en-US" sz="2400" dirty="0">
              <a:solidFill>
                <a:srgbClr val="FFFFFF"/>
              </a:solidFill>
            </a:endParaRPr>
          </a:p>
        </p:txBody>
      </p:sp>
      <p:sp>
        <p:nvSpPr>
          <p:cNvPr id="19" name="Content Placeholder 18">
            <a:extLst>
              <a:ext uri="{FF2B5EF4-FFF2-40B4-BE49-F238E27FC236}">
                <a16:creationId xmlns:a16="http://schemas.microsoft.com/office/drawing/2014/main" id="{867E6463-83C8-9A03-C772-AE6AEBDCB28F}"/>
              </a:ext>
            </a:extLst>
          </p:cNvPr>
          <p:cNvSpPr>
            <a:spLocks noGrp="1"/>
          </p:cNvSpPr>
          <p:nvPr>
            <p:ph idx="1"/>
          </p:nvPr>
        </p:nvSpPr>
        <p:spPr>
          <a:xfrm>
            <a:off x="662648" y="857599"/>
            <a:ext cx="10515600" cy="4351338"/>
          </a:xfrm>
        </p:spPr>
        <p:txBody>
          <a:bodyPr/>
          <a:lstStyle/>
          <a:p>
            <a:pPr marL="0" indent="0" algn="ctr">
              <a:buNone/>
            </a:pPr>
            <a:br>
              <a:rPr lang="en-US" sz="1600" dirty="0">
                <a:solidFill>
                  <a:srgbClr val="FFFFFF"/>
                </a:solidFill>
              </a:rPr>
            </a:br>
            <a:r>
              <a:rPr kumimoji="0" lang="en-US" sz="1600" b="1" i="0" u="none" strike="noStrike" kern="1200" cap="none" spc="-100" normalizeH="0" baseline="0" noProof="0" dirty="0">
                <a:ln>
                  <a:noFill/>
                </a:ln>
                <a:solidFill>
                  <a:prstClr val="white"/>
                </a:solidFill>
                <a:effectLst/>
                <a:uLnTx/>
                <a:uFillTx/>
                <a:latin typeface="Trebuchet MS" panose="020B0603020202020204"/>
                <a:ea typeface="+mn-ea"/>
                <a:cs typeface="+mn-cs"/>
              </a:rPr>
              <a:t>72 Airports </a:t>
            </a:r>
            <a:r>
              <a:rPr kumimoji="0" lang="en-US" sz="1600" b="0" i="0" u="none" strike="noStrike" kern="1200" cap="none" spc="-100" normalizeH="0" baseline="0" noProof="0" dirty="0">
                <a:ln>
                  <a:noFill/>
                </a:ln>
                <a:solidFill>
                  <a:prstClr val="white"/>
                </a:solidFill>
                <a:effectLst/>
                <a:uLnTx/>
                <a:uFillTx/>
                <a:latin typeface="Trebuchet MS" panose="020B0603020202020204"/>
                <a:ea typeface="+mn-ea"/>
                <a:cs typeface="+mn-cs"/>
              </a:rPr>
              <a:t>|  10 Commercial Service |  62 General  Aviation </a:t>
            </a:r>
            <a:endParaRPr lang="en-US" sz="1600" dirty="0"/>
          </a:p>
        </p:txBody>
      </p:sp>
      <p:pic>
        <p:nvPicPr>
          <p:cNvPr id="367" name="Content Placeholder 5">
            <a:extLst>
              <a:ext uri="{FF2B5EF4-FFF2-40B4-BE49-F238E27FC236}">
                <a16:creationId xmlns:a16="http://schemas.microsoft.com/office/drawing/2014/main" id="{11A935EE-D497-F012-4F7B-8857E82118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6791" y="1520009"/>
            <a:ext cx="9510228" cy="4480392"/>
          </a:xfrm>
          <a:prstGeom prst="rect">
            <a:avLst/>
          </a:prstGeom>
        </p:spPr>
      </p:pic>
    </p:spTree>
    <p:extLst>
      <p:ext uri="{BB962C8B-B14F-4D97-AF65-F5344CB8AC3E}">
        <p14:creationId xmlns:p14="http://schemas.microsoft.com/office/powerpoint/2010/main" val="639966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F466F-74EC-61A2-2714-419697339D65}"/>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Aviation Activity at </a:t>
            </a:r>
            <a:br>
              <a:rPr lang="en-US" sz="4000">
                <a:solidFill>
                  <a:srgbClr val="FFFFFF"/>
                </a:solidFill>
              </a:rPr>
            </a:br>
            <a:r>
              <a:rPr lang="en-US" sz="4000">
                <a:solidFill>
                  <a:srgbClr val="FFFFFF"/>
                </a:solidFill>
              </a:rPr>
              <a:t>N.C. Airports</a:t>
            </a:r>
          </a:p>
        </p:txBody>
      </p:sp>
      <p:graphicFrame>
        <p:nvGraphicFramePr>
          <p:cNvPr id="5" name="Content Placeholder 2">
            <a:extLst>
              <a:ext uri="{FF2B5EF4-FFF2-40B4-BE49-F238E27FC236}">
                <a16:creationId xmlns:a16="http://schemas.microsoft.com/office/drawing/2014/main" id="{F7ACCC90-91AC-1D9D-A138-B2BDA17846EA}"/>
              </a:ext>
            </a:extLst>
          </p:cNvPr>
          <p:cNvGraphicFramePr>
            <a:graphicFrameLocks noGrp="1"/>
          </p:cNvGraphicFramePr>
          <p:nvPr>
            <p:ph idx="1"/>
            <p:extLst>
              <p:ext uri="{D42A27DB-BD31-4B8C-83A1-F6EECF244321}">
                <p14:modId xmlns:p14="http://schemas.microsoft.com/office/powerpoint/2010/main" val="360019805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239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8986EB-B19E-F20B-625C-8866249A213F}"/>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Airport Support Industries</a:t>
            </a:r>
          </a:p>
        </p:txBody>
      </p:sp>
      <p:graphicFrame>
        <p:nvGraphicFramePr>
          <p:cNvPr id="5" name="Content Placeholder 2">
            <a:extLst>
              <a:ext uri="{FF2B5EF4-FFF2-40B4-BE49-F238E27FC236}">
                <a16:creationId xmlns:a16="http://schemas.microsoft.com/office/drawing/2014/main" id="{F05C33CD-78C8-ECC6-D2C8-3DE5C3C7000B}"/>
              </a:ext>
            </a:extLst>
          </p:cNvPr>
          <p:cNvGraphicFramePr>
            <a:graphicFrameLocks noGrp="1"/>
          </p:cNvGraphicFramePr>
          <p:nvPr>
            <p:ph idx="1"/>
            <p:extLst>
              <p:ext uri="{D42A27DB-BD31-4B8C-83A1-F6EECF244321}">
                <p14:modId xmlns:p14="http://schemas.microsoft.com/office/powerpoint/2010/main" val="267852111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8757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66129D-A8E5-ACDD-1468-E2374AC2A6CC}"/>
              </a:ext>
            </a:extLst>
          </p:cNvPr>
          <p:cNvSpPr>
            <a:spLocks noGrp="1"/>
          </p:cNvSpPr>
          <p:nvPr>
            <p:ph type="title"/>
          </p:nvPr>
        </p:nvSpPr>
        <p:spPr>
          <a:xfrm>
            <a:off x="1383564" y="348865"/>
            <a:ext cx="9718111" cy="1576446"/>
          </a:xfrm>
        </p:spPr>
        <p:txBody>
          <a:bodyPr anchor="ctr">
            <a:normAutofit/>
          </a:bodyPr>
          <a:lstStyle/>
          <a:p>
            <a:r>
              <a:rPr lang="en-US" sz="4000" b="0" i="0" u="none" strike="noStrike" baseline="0">
                <a:solidFill>
                  <a:srgbClr val="FFFFFF"/>
                </a:solidFill>
              </a:rPr>
              <a:t>Aeros</a:t>
            </a:r>
            <a:r>
              <a:rPr lang="en-US" sz="4000">
                <a:solidFill>
                  <a:srgbClr val="FFFFFF"/>
                </a:solidFill>
              </a:rPr>
              <a:t>pace Manufacturing</a:t>
            </a:r>
          </a:p>
        </p:txBody>
      </p:sp>
      <p:graphicFrame>
        <p:nvGraphicFramePr>
          <p:cNvPr id="5" name="Content Placeholder 2">
            <a:extLst>
              <a:ext uri="{FF2B5EF4-FFF2-40B4-BE49-F238E27FC236}">
                <a16:creationId xmlns:a16="http://schemas.microsoft.com/office/drawing/2014/main" id="{2B26C699-82E9-6F08-61B3-CA6C28037E77}"/>
              </a:ext>
            </a:extLst>
          </p:cNvPr>
          <p:cNvGraphicFramePr>
            <a:graphicFrameLocks noGrp="1"/>
          </p:cNvGraphicFramePr>
          <p:nvPr>
            <p:ph idx="1"/>
            <p:extLst>
              <p:ext uri="{D42A27DB-BD31-4B8C-83A1-F6EECF244321}">
                <p14:modId xmlns:p14="http://schemas.microsoft.com/office/powerpoint/2010/main" val="373032858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9601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lane in a hangar&#10;&#10;Description automatically generated with low confidence">
            <a:extLst>
              <a:ext uri="{FF2B5EF4-FFF2-40B4-BE49-F238E27FC236}">
                <a16:creationId xmlns:a16="http://schemas.microsoft.com/office/drawing/2014/main" id="{E829A8B6-E301-D70F-EDC5-1E268846FF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1848"/>
          <a:stretch/>
        </p:blipFill>
        <p:spPr>
          <a:xfrm>
            <a:off x="1" y="10"/>
            <a:ext cx="9669642" cy="6857990"/>
          </a:xfrm>
          <a:prstGeom prst="rect">
            <a:avLst/>
          </a:prstGeom>
        </p:spPr>
      </p:pic>
      <p:sp>
        <p:nvSpPr>
          <p:cNvPr id="61" name="Rectangle 6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FD4085-495A-3BC5-7FA8-8CB35094060F}"/>
              </a:ext>
            </a:extLst>
          </p:cNvPr>
          <p:cNvSpPr>
            <a:spLocks noGrp="1"/>
          </p:cNvSpPr>
          <p:nvPr>
            <p:ph type="title"/>
          </p:nvPr>
        </p:nvSpPr>
        <p:spPr>
          <a:xfrm>
            <a:off x="7531610" y="365125"/>
            <a:ext cx="3822189" cy="1899912"/>
          </a:xfrm>
        </p:spPr>
        <p:txBody>
          <a:bodyPr>
            <a:normAutofit/>
          </a:bodyPr>
          <a:lstStyle/>
          <a:p>
            <a:r>
              <a:rPr lang="en-US" sz="3700"/>
              <a:t>Aircraft Maintenance, Repair &amp; Overhaul</a:t>
            </a:r>
          </a:p>
        </p:txBody>
      </p:sp>
      <p:sp>
        <p:nvSpPr>
          <p:cNvPr id="3" name="Content Placeholder 2">
            <a:extLst>
              <a:ext uri="{FF2B5EF4-FFF2-40B4-BE49-F238E27FC236}">
                <a16:creationId xmlns:a16="http://schemas.microsoft.com/office/drawing/2014/main" id="{23E2B8A0-B150-1580-3F77-C9C1C631A1E5}"/>
              </a:ext>
            </a:extLst>
          </p:cNvPr>
          <p:cNvSpPr>
            <a:spLocks noGrp="1"/>
          </p:cNvSpPr>
          <p:nvPr>
            <p:ph idx="1"/>
          </p:nvPr>
        </p:nvSpPr>
        <p:spPr>
          <a:xfrm>
            <a:off x="7531610" y="2434201"/>
            <a:ext cx="3822189" cy="3742762"/>
          </a:xfrm>
        </p:spPr>
        <p:txBody>
          <a:bodyPr>
            <a:normAutofit/>
          </a:bodyPr>
          <a:lstStyle/>
          <a:p>
            <a:r>
              <a:rPr lang="en-US" sz="2000"/>
              <a:t>205 companies</a:t>
            </a:r>
          </a:p>
          <a:p>
            <a:r>
              <a:rPr lang="en-US" sz="2000"/>
              <a:t>5,319 jobs</a:t>
            </a:r>
          </a:p>
          <a:p>
            <a:r>
              <a:rPr lang="en-US" sz="2000"/>
              <a:t>$61,100 average wages</a:t>
            </a:r>
          </a:p>
          <a:p>
            <a:r>
              <a:rPr lang="en-US" sz="2000"/>
              <a:t>North Carolina ranks 5th highest</a:t>
            </a:r>
            <a:r>
              <a:rPr lang="en-US" sz="2000" baseline="30000"/>
              <a:t> </a:t>
            </a:r>
            <a:r>
              <a:rPr lang="en-US" sz="2000"/>
              <a:t>in the nation in MRO employment</a:t>
            </a:r>
          </a:p>
          <a:p>
            <a:endParaRPr lang="en-US" sz="2000"/>
          </a:p>
        </p:txBody>
      </p:sp>
    </p:spTree>
    <p:extLst>
      <p:ext uri="{BB962C8B-B14F-4D97-AF65-F5344CB8AC3E}">
        <p14:creationId xmlns:p14="http://schemas.microsoft.com/office/powerpoint/2010/main" val="1920064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hat Aviation Means to Our Economy - Customizable Airport Presentation" id="{F7099B21-4E7D-4B41-97EB-C4C8AE1A25C4}" vid="{360D7E6E-21AF-4182-8B52-B9C9B36A07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5F938DD7602D449B64AF9E5A13E0B3" ma:contentTypeVersion="166" ma:contentTypeDescription="Create a new document." ma:contentTypeScope="" ma:versionID="9e0132caa09e8579f1278f732050d5c5">
  <xsd:schema xmlns:xsd="http://www.w3.org/2001/XMLSchema" xmlns:xs="http://www.w3.org/2001/XMLSchema" xmlns:p="http://schemas.microsoft.com/office/2006/metadata/properties" xmlns:ns1="http://schemas.microsoft.com/sharepoint/v3" xmlns:ns2="a25804a5-3026-437f-b1e9-dac483f97241" xmlns:ns3="16f00c2e-ac5c-418b-9f13-a0771dbd417d" xmlns:ns4="http://schemas.microsoft.com/sharepoint/v4" targetNamespace="http://schemas.microsoft.com/office/2006/metadata/properties" ma:root="true" ma:fieldsID="fb5465ac379ef9cbb17f709da45f6402" ns1:_="" ns2:_="" ns3:_="" ns4:_="">
    <xsd:import namespace="http://schemas.microsoft.com/sharepoint/v3"/>
    <xsd:import namespace="a25804a5-3026-437f-b1e9-dac483f97241"/>
    <xsd:import namespace="16f00c2e-ac5c-418b-9f13-a0771dbd417d"/>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Document_x0020_Type" minOccurs="0"/>
                <xsd:element ref="ns2:Order0" minOccurs="0"/>
                <xsd:element ref="ns3:_dlc_DocId" minOccurs="0"/>
                <xsd:element ref="ns3:_dlc_DocIdUrl" minOccurs="0"/>
                <xsd:element ref="ns3:_dlc_DocIdPersistId" minOccurs="0"/>
                <xsd:element ref="ns3:SharedWithUsers" minOccurs="0"/>
                <xsd:element ref="ns4:IconOverlay" minOccurs="0"/>
                <xsd:element ref="ns3:SharedWithDetails"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 ma:hidden="true" ma:internalName="PublishingStartDate">
      <xsd:simpleType>
        <xsd:restriction base="dms:Unknown"/>
      </xsd:simpleType>
    </xsd:element>
    <xsd:element name="PublishingExpirationDate" ma:index="8" nillable="true" ma:displayName="Scheduling End Date" ma:description="" ma:hidden="true" ma:internalName="PublishingExpirationDate">
      <xsd:simpleType>
        <xsd:restriction base="dms:Unknown"/>
      </xsd:simpleType>
    </xsd:element>
    <xsd:element name="URL" ma:index="1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25804a5-3026-437f-b1e9-dac483f97241" elementFormDefault="qualified">
    <xsd:import namespace="http://schemas.microsoft.com/office/2006/documentManagement/types"/>
    <xsd:import namespace="http://schemas.microsoft.com/office/infopath/2007/PartnerControls"/>
    <xsd:element name="Document_x0020_Type" ma:index="10" nillable="true" ma:displayName="Document Type" ma:format="Dropdown" ma:internalName="Document_x0020_Type">
      <xsd:simpleType>
        <xsd:restriction base="dms:Choice">
          <xsd:enumeration value="Forms"/>
          <xsd:enumeration value="Maps"/>
          <xsd:enumeration value="DBE Info"/>
          <xsd:enumeration value="State Aid"/>
          <xsd:enumeration value="Partner Connect"/>
          <xsd:enumeration value="Recent Additions"/>
          <xsd:enumeration value="State of Aviation"/>
          <xsd:enumeration value="Statewide Programs"/>
          <xsd:enumeration value="Sponsor News"/>
          <xsd:enumeration value="Guidance &amp; Resource Documents"/>
          <xsd:enumeration value="Development Resources"/>
          <xsd:enumeration value="Grant Resources"/>
          <xsd:enumeration value="Planning and Environmental Resources"/>
          <xsd:enumeration value="SCIF"/>
          <xsd:enumeration value="Directed Funding"/>
          <xsd:enumeration value="ACE Academies"/>
          <xsd:enumeration value="Master Calendar"/>
          <xsd:enumeration value="AAM Planning Grant Program"/>
        </xsd:restriction>
      </xsd:simpleType>
    </xsd:element>
    <xsd:element name="Order0" ma:index="11" nillable="true" ma:displayName="Order" ma:decimals="0" ma:internalName="Order0">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ef604a7-ebc4-47af-96e9-7f1ad444f50a" ContentTypeId="0x0101" PreviousValue="false"/>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_x0020_Type xmlns="a25804a5-3026-437f-b1e9-dac483f97241">State of Aviation</Document_x0020_Type>
    <PublishingExpirationDate xmlns="http://schemas.microsoft.com/sharepoint/v3" xsi:nil="true"/>
    <PublishingStartDate xmlns="http://schemas.microsoft.com/sharepoint/v3" xsi:nil="true"/>
    <Order0 xmlns="a25804a5-3026-437f-b1e9-dac483f97241">3</Order0>
    <URL xmlns="http://schemas.microsoft.com/sharepoint/v3">
      <Url xsi:nil="true"/>
      <Description xsi:nil="true"/>
    </URL>
  </documentManagement>
</p:properties>
</file>

<file path=customXml/itemProps1.xml><?xml version="1.0" encoding="utf-8"?>
<ds:datastoreItem xmlns:ds="http://schemas.openxmlformats.org/officeDocument/2006/customXml" ds:itemID="{BDC57054-F1C5-46CD-812E-602260CB487B}"/>
</file>

<file path=customXml/itemProps2.xml><?xml version="1.0" encoding="utf-8"?>
<ds:datastoreItem xmlns:ds="http://schemas.openxmlformats.org/officeDocument/2006/customXml" ds:itemID="{3119B62B-3DDD-4BE6-8891-56BBB31EA5E8}"/>
</file>

<file path=customXml/itemProps3.xml><?xml version="1.0" encoding="utf-8"?>
<ds:datastoreItem xmlns:ds="http://schemas.openxmlformats.org/officeDocument/2006/customXml" ds:itemID="{CAE1B02C-B254-40B6-AC75-9B51B9AF505D}"/>
</file>

<file path=customXml/itemProps4.xml><?xml version="1.0" encoding="utf-8"?>
<ds:datastoreItem xmlns:ds="http://schemas.openxmlformats.org/officeDocument/2006/customXml" ds:itemID="{813BB046-88B6-4A53-A24B-97FFCB2C15F0}"/>
</file>

<file path=customXml/itemProps5.xml><?xml version="1.0" encoding="utf-8"?>
<ds:datastoreItem xmlns:ds="http://schemas.openxmlformats.org/officeDocument/2006/customXml" ds:itemID="{7B6DB6BB-4357-4C84-A260-85606E2402FC}"/>
</file>

<file path=docProps/app.xml><?xml version="1.0" encoding="utf-8"?>
<Properties xmlns="http://schemas.openxmlformats.org/officeDocument/2006/extended-properties" xmlns:vt="http://schemas.openxmlformats.org/officeDocument/2006/docPropsVTypes">
  <Template>What Aviation Means to Our Economy - Customizable Airport Presentation</Template>
  <TotalTime>1746</TotalTime>
  <Words>1585</Words>
  <Application>Microsoft Office PowerPoint</Application>
  <PresentationFormat>Widescreen</PresentationFormat>
  <Paragraphs>195</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Arial</vt:lpstr>
      <vt:lpstr>Calibri</vt:lpstr>
      <vt:lpstr>Gotham Book</vt:lpstr>
      <vt:lpstr>Trebuchet MS</vt:lpstr>
      <vt:lpstr>Office Theme</vt:lpstr>
      <vt:lpstr>What Aviation Means to Our Economy </vt:lpstr>
      <vt:lpstr>Agenda </vt:lpstr>
      <vt:lpstr>PowerPoint Presentation</vt:lpstr>
      <vt:lpstr>N.C. Airports Annual Economic Impacts</vt:lpstr>
      <vt:lpstr>North Carolina’s Public Airports  </vt:lpstr>
      <vt:lpstr>Aviation Activity at  N.C. Airports</vt:lpstr>
      <vt:lpstr>Airport Support Industries</vt:lpstr>
      <vt:lpstr>Aerospace Manufacturing</vt:lpstr>
      <vt:lpstr>Aircraft Maintenance, Repair &amp; Overhaul</vt:lpstr>
      <vt:lpstr>Military Aviation</vt:lpstr>
      <vt:lpstr>Uncrewed  Aircraft Systems  (UAS, or Drones)</vt:lpstr>
      <vt:lpstr>Aviation Education </vt:lpstr>
      <vt:lpstr>Annual Economic Impacts of [Your Airport Name]</vt:lpstr>
      <vt:lpstr>Supporting the Community and the Economy</vt:lpstr>
      <vt:lpstr>Airport Infrastructure Development Projects</vt:lpstr>
      <vt:lpstr>Questions?</vt:lpstr>
      <vt:lpstr>Thank you for your support of aviation in North Carolina and [Your Airport Name]!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State of Aviation Customizable Presentation</dc:title>
  <dc:creator>Barthe, Bridgette M</dc:creator>
  <cp:lastModifiedBy>Barthe, Bridgette M</cp:lastModifiedBy>
  <cp:revision>4</cp:revision>
  <dcterms:created xsi:type="dcterms:W3CDTF">2024-12-04T14:51:57Z</dcterms:created>
  <dcterms:modified xsi:type="dcterms:W3CDTF">2024-12-17T18:19:52Z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0x0101004C5F938DD7602D449B64AF9E5A13E0B3</vt:lpwstr>
  </property>
  <property fmtid="{D5CDD505-2E9C-101B-9397-08002B2CF9AE}" pid="3" name="Order">
    <vt:r8>51400</vt:r8>
  </property>
</Properties>
</file>